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6"/>
  </p:notesMasterIdLst>
  <p:sldIdLst>
    <p:sldId id="257" r:id="rId3"/>
    <p:sldId id="275" r:id="rId4"/>
    <p:sldId id="260" r:id="rId5"/>
    <p:sldId id="276" r:id="rId6"/>
    <p:sldId id="277" r:id="rId7"/>
    <p:sldId id="278" r:id="rId8"/>
    <p:sldId id="256" r:id="rId9"/>
    <p:sldId id="279" r:id="rId10"/>
    <p:sldId id="263" r:id="rId11"/>
    <p:sldId id="265" r:id="rId12"/>
    <p:sldId id="264" r:id="rId13"/>
    <p:sldId id="280" r:id="rId14"/>
    <p:sldId id="266" r:id="rId15"/>
    <p:sldId id="267" r:id="rId16"/>
    <p:sldId id="283" r:id="rId17"/>
    <p:sldId id="289" r:id="rId18"/>
    <p:sldId id="288" r:id="rId19"/>
    <p:sldId id="286" r:id="rId20"/>
    <p:sldId id="284" r:id="rId21"/>
    <p:sldId id="285" r:id="rId22"/>
    <p:sldId id="287" r:id="rId23"/>
    <p:sldId id="282" r:id="rId24"/>
    <p:sldId id="281" r:id="rId25"/>
  </p:sldIdLst>
  <p:sldSz cx="9144000" cy="6858000" type="screen4x3"/>
  <p:notesSz cx="9144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1D748B-176F-B08C-6F29-F51E992BE231}">
  <a:tblStyle styleId="{781D748B-176F-B08C-6F29-F51E992BE231}" styleName="Style moyen 2 - Accentuation 3">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fill>
          <a:solidFill>
            <a:schemeClr val="accent3">
              <a:tint val="40000"/>
            </a:schemeClr>
          </a:solidFill>
        </a:fill>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a:solidFill>
                <a:schemeClr val="lt1"/>
              </a:solidFill>
            </a:ln>
          </a:top>
        </a:tcBdr>
        <a:fill>
          <a:solidFill>
            <a:schemeClr val="accent3"/>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3"/>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E34BC-687A-4940-8B1B-826401F0512A}" type="doc">
      <dgm:prSet loTypeId="urn:microsoft.com/office/officeart/2005/8/layout/venn1" loCatId="relationship" qsTypeId="urn:microsoft.com/office/officeart/2005/8/quickstyle/simple1" qsCatId="simple" csTypeId="urn:microsoft.com/office/officeart/2005/8/colors/accent1_2" csCatId="accent1" phldr="1"/>
      <dgm:spPr bwMode="auto"/>
    </dgm:pt>
    <dgm:pt modelId="{6AEE3772-6D91-4A80-9915-E6B104ED6A26}">
      <dgm:prSet phldrT="[Text]"/>
      <dgm:spPr bwMode="auto">
        <a:solidFill>
          <a:srgbClr val="C00000">
            <a:alpha val="50000"/>
          </a:srgbClr>
        </a:solidFill>
      </dgm:spPr>
      <dgm:t>
        <a:bodyPr/>
        <a:lstStyle/>
        <a:p>
          <a:pPr>
            <a:defRPr/>
          </a:pPr>
          <a:r>
            <a:rPr lang="fr-FR"/>
            <a:t>Groupe local</a:t>
          </a:r>
          <a:endParaRPr/>
        </a:p>
      </dgm:t>
    </dgm:pt>
    <dgm:pt modelId="{EE63A607-733A-426E-AC83-5AC5CE4DA86F}" type="parTrans" cxnId="{C1C7B0F2-E671-44D5-9C98-BBEF3CA8325C}">
      <dgm:prSet/>
      <dgm:spPr bwMode="auto"/>
      <dgm:t>
        <a:bodyPr/>
        <a:lstStyle/>
        <a:p>
          <a:pPr>
            <a:defRPr/>
          </a:pPr>
          <a:endParaRPr lang="fr-FR"/>
        </a:p>
      </dgm:t>
    </dgm:pt>
    <dgm:pt modelId="{CC995F43-98FB-4B81-9B22-97147098F3E9}" type="sibTrans" cxnId="{C1C7B0F2-E671-44D5-9C98-BBEF3CA8325C}">
      <dgm:prSet/>
      <dgm:spPr bwMode="auto"/>
      <dgm:t>
        <a:bodyPr/>
        <a:lstStyle/>
        <a:p>
          <a:pPr>
            <a:defRPr/>
          </a:pPr>
          <a:endParaRPr lang="fr-FR"/>
        </a:p>
      </dgm:t>
    </dgm:pt>
    <dgm:pt modelId="{E93734B3-35E5-4DE1-9CBC-70309D673CFD}">
      <dgm:prSet phldrT="[Text]"/>
      <dgm:spPr bwMode="auto">
        <a:solidFill>
          <a:srgbClr val="C00000">
            <a:alpha val="50000"/>
          </a:srgbClr>
        </a:solidFill>
      </dgm:spPr>
      <dgm:t>
        <a:bodyPr/>
        <a:lstStyle/>
        <a:p>
          <a:pPr>
            <a:defRPr/>
          </a:pPr>
          <a:r>
            <a:rPr lang="fr-FR"/>
            <a:t>Groupe local</a:t>
          </a:r>
          <a:endParaRPr/>
        </a:p>
      </dgm:t>
    </dgm:pt>
    <dgm:pt modelId="{5163E206-6273-4D35-856F-2A2E5E79EDBB}" type="parTrans" cxnId="{7384EC6E-7954-44FE-A646-F34E03549644}">
      <dgm:prSet/>
      <dgm:spPr bwMode="auto"/>
      <dgm:t>
        <a:bodyPr/>
        <a:lstStyle/>
        <a:p>
          <a:pPr>
            <a:defRPr/>
          </a:pPr>
          <a:endParaRPr lang="fr-FR"/>
        </a:p>
      </dgm:t>
    </dgm:pt>
    <dgm:pt modelId="{0D403B7A-BF87-4254-A38F-F26EC7A50A03}" type="sibTrans" cxnId="{7384EC6E-7954-44FE-A646-F34E03549644}">
      <dgm:prSet/>
      <dgm:spPr bwMode="auto"/>
      <dgm:t>
        <a:bodyPr/>
        <a:lstStyle/>
        <a:p>
          <a:pPr>
            <a:defRPr/>
          </a:pPr>
          <a:endParaRPr lang="fr-FR"/>
        </a:p>
      </dgm:t>
    </dgm:pt>
    <dgm:pt modelId="{340D39A7-1F01-4A11-9DCD-98EC7C83C998}">
      <dgm:prSet phldrT="[Text]"/>
      <dgm:spPr bwMode="auto">
        <a:solidFill>
          <a:srgbClr val="C00000">
            <a:alpha val="50000"/>
          </a:srgbClr>
        </a:solidFill>
      </dgm:spPr>
      <dgm:t>
        <a:bodyPr/>
        <a:lstStyle/>
        <a:p>
          <a:pPr algn="ctr">
            <a:defRPr/>
          </a:pPr>
          <a:r>
            <a:rPr lang="fr-FR"/>
            <a:t>Groupe local</a:t>
          </a:r>
          <a:endParaRPr/>
        </a:p>
      </dgm:t>
    </dgm:pt>
    <dgm:pt modelId="{02F55191-D1A8-4908-94BD-1D3E0F64359B}" type="parTrans" cxnId="{AF8632BB-E8C2-427F-A0CE-76038B4761A7}">
      <dgm:prSet/>
      <dgm:spPr bwMode="auto"/>
      <dgm:t>
        <a:bodyPr/>
        <a:lstStyle/>
        <a:p>
          <a:pPr>
            <a:defRPr/>
          </a:pPr>
          <a:endParaRPr lang="fr-FR"/>
        </a:p>
      </dgm:t>
    </dgm:pt>
    <dgm:pt modelId="{00FC301B-6515-4A00-B402-E8C941C026B2}" type="sibTrans" cxnId="{AF8632BB-E8C2-427F-A0CE-76038B4761A7}">
      <dgm:prSet/>
      <dgm:spPr bwMode="auto"/>
      <dgm:t>
        <a:bodyPr/>
        <a:lstStyle/>
        <a:p>
          <a:pPr>
            <a:defRPr/>
          </a:pPr>
          <a:endParaRPr lang="fr-FR"/>
        </a:p>
      </dgm:t>
    </dgm:pt>
    <dgm:pt modelId="{EC912E2B-A044-42A8-A65C-2CDA8D011A59}" type="pres">
      <dgm:prSet presAssocID="{B58E34BC-687A-4940-8B1B-826401F0512A}" presName="compositeShape" presStyleCnt="0">
        <dgm:presLayoutVars>
          <dgm:chMax val="7"/>
          <dgm:dir/>
          <dgm:resizeHandles val="exact"/>
        </dgm:presLayoutVars>
      </dgm:prSet>
      <dgm:spPr bwMode="auto"/>
    </dgm:pt>
    <dgm:pt modelId="{0D7AD044-E4FE-4C25-BB3D-121F79126123}" type="pres">
      <dgm:prSet presAssocID="{6AEE3772-6D91-4A80-9915-E6B104ED6A26}" presName="circ1" presStyleLbl="vennNode1" presStyleIdx="0" presStyleCnt="3"/>
      <dgm:spPr bwMode="auto"/>
    </dgm:pt>
    <dgm:pt modelId="{2E54FF7C-6AF9-4F61-A81C-6509CFBB02B7}" type="pres">
      <dgm:prSet presAssocID="{6AEE3772-6D91-4A80-9915-E6B104ED6A26}" presName="circ1Tx" presStyleLbl="revTx" presStyleIdx="0" presStyleCnt="0">
        <dgm:presLayoutVars>
          <dgm:chMax val="0"/>
          <dgm:chPref val="0"/>
          <dgm:bulletEnabled val="1"/>
        </dgm:presLayoutVars>
      </dgm:prSet>
      <dgm:spPr bwMode="auto"/>
    </dgm:pt>
    <dgm:pt modelId="{77175025-DFB7-4660-9D9A-78FFCCD75A4F}" type="pres">
      <dgm:prSet presAssocID="{E93734B3-35E5-4DE1-9CBC-70309D673CFD}" presName="circ2" presStyleLbl="vennNode1" presStyleIdx="1" presStyleCnt="3" custLinFactNeighborX="1643" custLinFactNeighborY="-1769"/>
      <dgm:spPr bwMode="auto"/>
    </dgm:pt>
    <dgm:pt modelId="{0DFE5B4E-7752-431D-9A54-4B7516F8ADDE}" type="pres">
      <dgm:prSet presAssocID="{E93734B3-35E5-4DE1-9CBC-70309D673CFD}" presName="circ2Tx" presStyleLbl="revTx" presStyleIdx="0" presStyleCnt="0">
        <dgm:presLayoutVars>
          <dgm:chMax val="0"/>
          <dgm:chPref val="0"/>
          <dgm:bulletEnabled val="1"/>
        </dgm:presLayoutVars>
      </dgm:prSet>
      <dgm:spPr bwMode="auto"/>
    </dgm:pt>
    <dgm:pt modelId="{CC608F50-40E2-477E-824A-EFAE8F207A95}" type="pres">
      <dgm:prSet presAssocID="{340D39A7-1F01-4A11-9DCD-98EC7C83C998}" presName="circ3" presStyleLbl="vennNode1" presStyleIdx="2" presStyleCnt="3" custLinFactNeighborX="-10028" custLinFactNeighborY="4647"/>
      <dgm:spPr bwMode="auto"/>
    </dgm:pt>
    <dgm:pt modelId="{03241359-7F52-474D-9C6F-915E0450642D}" type="pres">
      <dgm:prSet presAssocID="{340D39A7-1F01-4A11-9DCD-98EC7C83C998}" presName="circ3Tx" presStyleLbl="revTx" presStyleIdx="0" presStyleCnt="0">
        <dgm:presLayoutVars>
          <dgm:chMax val="0"/>
          <dgm:chPref val="0"/>
          <dgm:bulletEnabled val="1"/>
        </dgm:presLayoutVars>
      </dgm:prSet>
      <dgm:spPr bwMode="auto"/>
    </dgm:pt>
  </dgm:ptLst>
  <dgm:cxnLst>
    <dgm:cxn modelId="{C0D03608-4D9A-4034-AF5C-273415FAA798}" type="presOf" srcId="{E93734B3-35E5-4DE1-9CBC-70309D673CFD}" destId="{0DFE5B4E-7752-431D-9A54-4B7516F8ADDE}" srcOrd="1" destOrd="0" presId="urn:microsoft.com/office/officeart/2005/8/layout/venn1"/>
    <dgm:cxn modelId="{F6546A0B-479C-4463-94BF-B6AD9CE4FC20}" type="presOf" srcId="{6AEE3772-6D91-4A80-9915-E6B104ED6A26}" destId="{2E54FF7C-6AF9-4F61-A81C-6509CFBB02B7}" srcOrd="1" destOrd="0" presId="urn:microsoft.com/office/officeart/2005/8/layout/venn1"/>
    <dgm:cxn modelId="{284F0E16-996A-499C-8D8D-920D39489B54}" type="presOf" srcId="{340D39A7-1F01-4A11-9DCD-98EC7C83C998}" destId="{CC608F50-40E2-477E-824A-EFAE8F207A95}" srcOrd="0" destOrd="0" presId="urn:microsoft.com/office/officeart/2005/8/layout/venn1"/>
    <dgm:cxn modelId="{042B196B-B6BB-45A9-9C1D-D6C7D0E62C3B}" type="presOf" srcId="{B58E34BC-687A-4940-8B1B-826401F0512A}" destId="{EC912E2B-A044-42A8-A65C-2CDA8D011A59}" srcOrd="0" destOrd="0" presId="urn:microsoft.com/office/officeart/2005/8/layout/venn1"/>
    <dgm:cxn modelId="{7384EC6E-7954-44FE-A646-F34E03549644}" srcId="{B58E34BC-687A-4940-8B1B-826401F0512A}" destId="{E93734B3-35E5-4DE1-9CBC-70309D673CFD}" srcOrd="1" destOrd="0" parTransId="{5163E206-6273-4D35-856F-2A2E5E79EDBB}" sibTransId="{0D403B7A-BF87-4254-A38F-F26EC7A50A03}"/>
    <dgm:cxn modelId="{E1D8FC77-0E4D-4345-98D5-414572EE84BF}" type="presOf" srcId="{340D39A7-1F01-4A11-9DCD-98EC7C83C998}" destId="{03241359-7F52-474D-9C6F-915E0450642D}" srcOrd="1" destOrd="0" presId="urn:microsoft.com/office/officeart/2005/8/layout/venn1"/>
    <dgm:cxn modelId="{9ABCC58F-9B7A-4291-B120-9F39DA8FBBDE}" type="presOf" srcId="{E93734B3-35E5-4DE1-9CBC-70309D673CFD}" destId="{77175025-DFB7-4660-9D9A-78FFCCD75A4F}" srcOrd="0" destOrd="0" presId="urn:microsoft.com/office/officeart/2005/8/layout/venn1"/>
    <dgm:cxn modelId="{AF8632BB-E8C2-427F-A0CE-76038B4761A7}" srcId="{B58E34BC-687A-4940-8B1B-826401F0512A}" destId="{340D39A7-1F01-4A11-9DCD-98EC7C83C998}" srcOrd="2" destOrd="0" parTransId="{02F55191-D1A8-4908-94BD-1D3E0F64359B}" sibTransId="{00FC301B-6515-4A00-B402-E8C941C026B2}"/>
    <dgm:cxn modelId="{C1C7B0F2-E671-44D5-9C98-BBEF3CA8325C}" srcId="{B58E34BC-687A-4940-8B1B-826401F0512A}" destId="{6AEE3772-6D91-4A80-9915-E6B104ED6A26}" srcOrd="0" destOrd="0" parTransId="{EE63A607-733A-426E-AC83-5AC5CE4DA86F}" sibTransId="{CC995F43-98FB-4B81-9B22-97147098F3E9}"/>
    <dgm:cxn modelId="{999A7CFC-1F7D-42FF-9547-98D89B316F09}" type="presOf" srcId="{6AEE3772-6D91-4A80-9915-E6B104ED6A26}" destId="{0D7AD044-E4FE-4C25-BB3D-121F79126123}" srcOrd="0" destOrd="0" presId="urn:microsoft.com/office/officeart/2005/8/layout/venn1"/>
    <dgm:cxn modelId="{19DA24A7-4F69-4A1C-945C-B1A6E7648A57}" type="presParOf" srcId="{EC912E2B-A044-42A8-A65C-2CDA8D011A59}" destId="{0D7AD044-E4FE-4C25-BB3D-121F79126123}" srcOrd="0" destOrd="0" presId="urn:microsoft.com/office/officeart/2005/8/layout/venn1"/>
    <dgm:cxn modelId="{841900B1-49B1-4F31-849D-003EB22E7E92}" type="presParOf" srcId="{EC912E2B-A044-42A8-A65C-2CDA8D011A59}" destId="{2E54FF7C-6AF9-4F61-A81C-6509CFBB02B7}" srcOrd="1" destOrd="0" presId="urn:microsoft.com/office/officeart/2005/8/layout/venn1"/>
    <dgm:cxn modelId="{90F50E29-324C-4380-84C1-FAE284394A01}" type="presParOf" srcId="{EC912E2B-A044-42A8-A65C-2CDA8D011A59}" destId="{77175025-DFB7-4660-9D9A-78FFCCD75A4F}" srcOrd="2" destOrd="0" presId="urn:microsoft.com/office/officeart/2005/8/layout/venn1"/>
    <dgm:cxn modelId="{9C235AF2-5D3D-4C30-993D-0D2000E7512C}" type="presParOf" srcId="{EC912E2B-A044-42A8-A65C-2CDA8D011A59}" destId="{0DFE5B4E-7752-431D-9A54-4B7516F8ADDE}" srcOrd="3" destOrd="0" presId="urn:microsoft.com/office/officeart/2005/8/layout/venn1"/>
    <dgm:cxn modelId="{B7D85958-CBDF-45C9-A939-B9D4F7C2D43C}" type="presParOf" srcId="{EC912E2B-A044-42A8-A65C-2CDA8D011A59}" destId="{CC608F50-40E2-477E-824A-EFAE8F207A95}" srcOrd="4" destOrd="0" presId="urn:microsoft.com/office/officeart/2005/8/layout/venn1"/>
    <dgm:cxn modelId="{64974329-6C7A-4C5A-B26D-2D6122443411}" type="presParOf" srcId="{EC912E2B-A044-42A8-A65C-2CDA8D011A59}" destId="{03241359-7F52-474D-9C6F-915E0450642D}" srcOrd="5" destOrd="0" presId="urn:microsoft.com/office/officeart/2005/8/layout/ven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AD044-E4FE-4C25-BB3D-121F79126123}">
      <dsp:nvSpPr>
        <dsp:cNvPr id="0" name=""/>
        <dsp:cNvSpPr/>
      </dsp:nvSpPr>
      <dsp:spPr bwMode="auto">
        <a:xfrm>
          <a:off x="451882" y="16868"/>
          <a:ext cx="809672" cy="809672"/>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defRPr/>
          </a:pPr>
          <a:r>
            <a:rPr lang="fr-FR" sz="1200" kern="1200"/>
            <a:t>Groupe local</a:t>
          </a:r>
          <a:endParaRPr sz="1200" kern="1200"/>
        </a:p>
      </dsp:txBody>
      <dsp:txXfrm>
        <a:off x="559838" y="158560"/>
        <a:ext cx="593759" cy="364352"/>
      </dsp:txXfrm>
    </dsp:sp>
    <dsp:sp modelId="{77175025-DFB7-4660-9D9A-78FFCCD75A4F}">
      <dsp:nvSpPr>
        <dsp:cNvPr id="0" name=""/>
        <dsp:cNvSpPr/>
      </dsp:nvSpPr>
      <dsp:spPr bwMode="auto">
        <a:xfrm>
          <a:off x="757342" y="508590"/>
          <a:ext cx="809672" cy="809672"/>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defRPr/>
          </a:pPr>
          <a:r>
            <a:rPr lang="fr-FR" sz="1200" kern="1200"/>
            <a:t>Groupe local</a:t>
          </a:r>
          <a:endParaRPr sz="1200" kern="1200"/>
        </a:p>
      </dsp:txBody>
      <dsp:txXfrm>
        <a:off x="1004966" y="717755"/>
        <a:ext cx="485803" cy="445319"/>
      </dsp:txXfrm>
    </dsp:sp>
    <dsp:sp modelId="{CC608F50-40E2-477E-824A-EFAE8F207A95}">
      <dsp:nvSpPr>
        <dsp:cNvPr id="0" name=""/>
        <dsp:cNvSpPr/>
      </dsp:nvSpPr>
      <dsp:spPr bwMode="auto">
        <a:xfrm>
          <a:off x="78531" y="539781"/>
          <a:ext cx="809672" cy="809672"/>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defRPr/>
          </a:pPr>
          <a:r>
            <a:rPr lang="fr-FR" sz="1200" kern="1200"/>
            <a:t>Groupe local</a:t>
          </a:r>
          <a:endParaRPr sz="1200" kern="1200"/>
        </a:p>
      </dsp:txBody>
      <dsp:txXfrm>
        <a:off x="154775" y="748946"/>
        <a:ext cx="485803" cy="44531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Espace réservé de l'en-tête 1"/>
          <p:cNvSpPr>
            <a:spLocks noGrp="1"/>
          </p:cNvSpPr>
          <p:nvPr>
            <p:ph type="hdr" sz="quarter"/>
          </p:nvPr>
        </p:nvSpPr>
        <p:spPr bwMode="auto">
          <a:xfrm>
            <a:off x="0" y="0"/>
            <a:ext cx="2920483" cy="539417"/>
          </a:xfrm>
          <a:prstGeom prst="rect">
            <a:avLst/>
          </a:prstGeom>
        </p:spPr>
        <p:txBody>
          <a:bodyPr vert="horz" lIns="91440" tIns="45720" rIns="91440" bIns="45720" rtlCol="0"/>
          <a:lstStyle>
            <a:lvl1pPr algn="l">
              <a:defRPr sz="1200"/>
            </a:lvl1pPr>
          </a:lstStyle>
          <a:p>
            <a:pPr>
              <a:defRPr/>
            </a:pPr>
            <a:endParaRPr lang="fr-FR"/>
          </a:p>
        </p:txBody>
      </p:sp>
      <p:sp>
        <p:nvSpPr>
          <p:cNvPr id="5" name="Espace réservé de la date 2"/>
          <p:cNvSpPr>
            <a:spLocks noGrp="1"/>
          </p:cNvSpPr>
          <p:nvPr>
            <p:ph type="dt" idx="1"/>
          </p:nvPr>
        </p:nvSpPr>
        <p:spPr bwMode="auto">
          <a:xfrm>
            <a:off x="3815825" y="0"/>
            <a:ext cx="2920483" cy="539417"/>
          </a:xfrm>
          <a:prstGeom prst="rect">
            <a:avLst/>
          </a:prstGeom>
        </p:spPr>
        <p:txBody>
          <a:bodyPr vert="horz" lIns="91440" tIns="45720" rIns="91440" bIns="45720" rtlCol="0"/>
          <a:lstStyle>
            <a:lvl1pPr algn="r">
              <a:defRPr sz="1200"/>
            </a:lvl1pPr>
          </a:lstStyle>
          <a:p>
            <a:pPr>
              <a:defRPr/>
            </a:pPr>
            <a:fld id="{EFB58C22-CE74-48B6-81D2-8FE48FCE9EFF}" type="datetimeFigureOut">
              <a:rPr lang="fr-FR"/>
              <a:t>27/01/2023</a:t>
            </a:fld>
            <a:endParaRPr lang="fr-FR"/>
          </a:p>
        </p:txBody>
      </p:sp>
      <p:sp>
        <p:nvSpPr>
          <p:cNvPr id="6" name="Espace réservé de l'image des diapositives 3"/>
          <p:cNvSpPr>
            <a:spLocks noGrp="1" noRot="1" noChangeAspect="1"/>
          </p:cNvSpPr>
          <p:nvPr>
            <p:ph type="sldImg" idx="2"/>
          </p:nvPr>
        </p:nvSpPr>
        <p:spPr bwMode="auto">
          <a:xfrm>
            <a:off x="674688" y="808038"/>
            <a:ext cx="5387975" cy="4041775"/>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7" name="Espace réservé des commentaires 4"/>
          <p:cNvSpPr>
            <a:spLocks noGrp="1"/>
          </p:cNvSpPr>
          <p:nvPr>
            <p:ph type="body" sz="quarter" idx="3"/>
          </p:nvPr>
        </p:nvSpPr>
        <p:spPr bwMode="auto">
          <a:xfrm>
            <a:off x="673473" y="5118423"/>
            <a:ext cx="5390933" cy="4849576"/>
          </a:xfrm>
          <a:prstGeom prst="rect">
            <a:avLst/>
          </a:prstGeom>
        </p:spPr>
        <p:txBody>
          <a:bodyPr vert="horz" lIns="91440" tIns="45720" rIns="91440" bIns="45720" rtlCol="0"/>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8" name="Espace réservé du pied de page 5"/>
          <p:cNvSpPr>
            <a:spLocks noGrp="1"/>
          </p:cNvSpPr>
          <p:nvPr>
            <p:ph type="ftr" sz="quarter" idx="4"/>
          </p:nvPr>
        </p:nvSpPr>
        <p:spPr bwMode="auto">
          <a:xfrm>
            <a:off x="0" y="10235123"/>
            <a:ext cx="2920483" cy="539416"/>
          </a:xfrm>
          <a:prstGeom prst="rect">
            <a:avLst/>
          </a:prstGeom>
        </p:spPr>
        <p:txBody>
          <a:bodyPr vert="horz" lIns="91440" tIns="45720" rIns="91440" bIns="45720" rtlCol="0" anchor="b"/>
          <a:lstStyle>
            <a:lvl1pPr algn="l">
              <a:defRPr sz="1200"/>
            </a:lvl1pPr>
          </a:lstStyle>
          <a:p>
            <a:pPr>
              <a:defRPr/>
            </a:pPr>
            <a:r>
              <a:rPr lang="fr-FR"/>
              <a:t>version juin 2022 </a:t>
            </a:r>
            <a:endParaRPr/>
          </a:p>
        </p:txBody>
      </p:sp>
      <p:sp>
        <p:nvSpPr>
          <p:cNvPr id="9" name="Espace réservé du numéro de diapositive 6"/>
          <p:cNvSpPr>
            <a:spLocks noGrp="1"/>
          </p:cNvSpPr>
          <p:nvPr>
            <p:ph type="sldNum" sz="quarter" idx="5"/>
          </p:nvPr>
        </p:nvSpPr>
        <p:spPr bwMode="auto">
          <a:xfrm>
            <a:off x="3815825" y="10235123"/>
            <a:ext cx="2920483" cy="539416"/>
          </a:xfrm>
          <a:prstGeom prst="rect">
            <a:avLst/>
          </a:prstGeom>
        </p:spPr>
        <p:txBody>
          <a:bodyPr vert="horz" lIns="91440" tIns="45720" rIns="91440" bIns="45720" rtlCol="0" anchor="b"/>
          <a:lstStyle>
            <a:lvl1pPr algn="r">
              <a:defRPr sz="1200"/>
            </a:lvl1pPr>
          </a:lstStyle>
          <a:p>
            <a:pPr>
              <a:defRPr/>
            </a:pPr>
            <a:fld id="{56E41E4B-326A-454C-995C-71B5FCACF0A1}" type="slidenum">
              <a:rPr lang="fr-FR"/>
              <a:t>‹N°›</a:t>
            </a:fld>
            <a:endParaRPr lang="fr-FR"/>
          </a:p>
        </p:txBody>
      </p:sp>
    </p:spTree>
  </p:cSld>
  <p:clrMap bg1="lt1" tx1="dk1" bg2="lt2" tx2="dk2" accent1="accent1" accent2="accent2" accent3="accent3" accent4="accent4" accent5="accent5" accent6="accent6" hlink="hlink" folHlink="folHlink"/>
  <p:hf hdr="0" dt="0"/>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commentaires 2"/>
          <p:cNvSpPr>
            <a:spLocks noGrp="1"/>
          </p:cNvSpPr>
          <p:nvPr>
            <p:ph type="body" idx="1"/>
          </p:nvPr>
        </p:nvSpPr>
        <p:spPr bwMode="auto">
          <a:xfrm>
            <a:off x="446509" y="4963319"/>
            <a:ext cx="6062835" cy="4849576"/>
          </a:xfrm>
        </p:spPr>
        <p:txBody>
          <a:bodyPr/>
          <a:lstStyle/>
          <a:p>
            <a:pPr>
              <a:defRPr/>
            </a:pPr>
            <a:r>
              <a:rPr lang="fr-FR" sz="1200" b="1"/>
              <a:t>Pourquoi TDL existe :</a:t>
            </a:r>
            <a:endParaRPr/>
          </a:p>
          <a:p>
            <a:pPr>
              <a:defRPr/>
            </a:pPr>
            <a:endParaRPr lang="fr-FR" sz="1200" b="1"/>
          </a:p>
          <a:p>
            <a:pPr marL="171450" indent="-171450">
              <a:buFont typeface="Wingdings"/>
              <a:buChar char="§"/>
              <a:defRPr/>
            </a:pPr>
            <a:r>
              <a:rPr lang="fr-FR"/>
              <a:t>En France, en moyenne depuis 10 ans, </a:t>
            </a:r>
            <a:r>
              <a:rPr lang="fr-FR" b="1"/>
              <a:t>44000 ha ont été artificialisés </a:t>
            </a:r>
            <a:r>
              <a:rPr lang="fr-FR"/>
              <a:t>par an, soit l’équivalent d’un département qui disparait tous les 13 ans</a:t>
            </a:r>
            <a:endParaRPr/>
          </a:p>
          <a:p>
            <a:pPr>
              <a:defRPr/>
            </a:pPr>
            <a:r>
              <a:rPr lang="fr-FR" b="1">
                <a:solidFill>
                  <a:srgbClr val="C00000"/>
                </a:solidFill>
              </a:rPr>
              <a:t>Conséquence : moins de terres agricoles</a:t>
            </a:r>
            <a:endParaRPr/>
          </a:p>
          <a:p>
            <a:pPr>
              <a:defRPr/>
            </a:pPr>
            <a:endParaRPr lang="fr-FR" b="1">
              <a:solidFill>
                <a:srgbClr val="C00000"/>
              </a:solidFill>
            </a:endParaRPr>
          </a:p>
          <a:p>
            <a:pPr marL="171450" indent="-171450">
              <a:buFont typeface="Wingdings"/>
              <a:buChar char="§"/>
              <a:defRPr/>
            </a:pPr>
            <a:r>
              <a:rPr lang="fr-FR"/>
              <a:t>Environ </a:t>
            </a:r>
            <a:r>
              <a:rPr lang="fr-FR" b="1"/>
              <a:t>25% des agriculteurs </a:t>
            </a:r>
            <a:r>
              <a:rPr lang="fr-FR"/>
              <a:t>seront à l’âge de la retraite d’ici 2030 (soit 8 ans) dont 1/3 sans repreneur identifié</a:t>
            </a:r>
            <a:endParaRPr/>
          </a:p>
          <a:p>
            <a:pPr>
              <a:defRPr/>
            </a:pPr>
            <a:r>
              <a:rPr lang="fr-FR" b="1">
                <a:solidFill>
                  <a:srgbClr val="C00000"/>
                </a:solidFill>
              </a:rPr>
              <a:t>Conséquence : de – en – de paysans</a:t>
            </a:r>
            <a:endParaRPr/>
          </a:p>
          <a:p>
            <a:pPr>
              <a:defRPr/>
            </a:pPr>
            <a:endParaRPr lang="fr-FR" sz="1200" b="0"/>
          </a:p>
          <a:p>
            <a:pPr marL="171450" indent="-171450">
              <a:buFont typeface="Wingdings"/>
              <a:buChar char="§"/>
              <a:defRPr/>
            </a:pPr>
            <a:r>
              <a:rPr lang="fr-FR" sz="1200" b="1"/>
              <a:t>2/3 des surfaces</a:t>
            </a:r>
            <a:r>
              <a:rPr lang="fr-FR" sz="1200" b="0"/>
              <a:t>, aujourd’hui libérées, vont conduire à l’agrandissement d’exploitations existantes</a:t>
            </a:r>
            <a:endParaRPr/>
          </a:p>
          <a:p>
            <a:pPr marL="0" indent="0">
              <a:buFontTx/>
              <a:buNone/>
              <a:defRPr/>
            </a:pPr>
            <a:r>
              <a:rPr lang="fr-FR" sz="1200" b="1">
                <a:solidFill>
                  <a:srgbClr val="C00000"/>
                </a:solidFill>
              </a:rPr>
              <a:t>Conséquence : des fermes de + en + grandes et difficile à transmettre </a:t>
            </a:r>
            <a:endParaRPr/>
          </a:p>
          <a:p>
            <a:pPr marL="0" indent="0">
              <a:buFontTx/>
              <a:buNone/>
              <a:defRPr/>
            </a:pPr>
            <a:endParaRPr lang="fr-FR" sz="1200" b="0"/>
          </a:p>
          <a:p>
            <a:pPr marL="171450" indent="-171450">
              <a:buFont typeface="Wingdings"/>
              <a:buChar char="§"/>
              <a:defRPr/>
            </a:pPr>
            <a:endParaRPr lang="fr-FR" sz="1200" b="0"/>
          </a:p>
          <a:p>
            <a:pPr marL="0" indent="0">
              <a:buFont typeface="Wingdings"/>
              <a:buNone/>
              <a:defRPr/>
            </a:pPr>
            <a:endParaRPr lang="fr-FR" sz="1200" b="0"/>
          </a:p>
          <a:p>
            <a:pPr>
              <a:defRPr/>
            </a:pPr>
            <a:r>
              <a:rPr lang="fr-FR" sz="1200" b="1">
                <a:solidFill>
                  <a:srgbClr val="C00000"/>
                </a:solidFill>
              </a:rPr>
              <a:t>Déf artificialisation galopante </a:t>
            </a:r>
            <a:r>
              <a:rPr lang="fr-FR" sz="1200" b="1"/>
              <a:t>:</a:t>
            </a:r>
            <a:r>
              <a:rPr lang="fr-FR" sz="1200" b="0"/>
              <a:t> sols bâtis, sols revêtus ou stabilisés (routes, voies ferrées, parkings, chemins, terrains vagues, espaces verts urbains, équipement sportifs et de loisirs..).</a:t>
            </a:r>
            <a:endParaRPr/>
          </a:p>
          <a:p>
            <a:pPr>
              <a:defRPr/>
            </a:pPr>
            <a:r>
              <a:rPr lang="fr-FR" sz="1200" b="0"/>
              <a:t>Modèle agricole conventionnel qui dégrade la terre (pesticides, labours profonds, monocultures ..)</a:t>
            </a:r>
            <a:endParaRPr/>
          </a:p>
          <a:p>
            <a:pPr>
              <a:defRPr/>
            </a:pPr>
            <a:endParaRPr lang="fr-FR" sz="1200" b="0"/>
          </a:p>
          <a:p>
            <a:pPr marL="0" indent="0">
              <a:buNone/>
              <a:defRPr/>
            </a:pPr>
            <a:endParaRPr lang="fr-FR" b="0"/>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731838" y="0"/>
            <a:ext cx="5387975" cy="4041775"/>
          </a:xfrm>
        </p:spPr>
      </p:sp>
      <p:sp>
        <p:nvSpPr>
          <p:cNvPr id="3" name="Espace réservé des commentaires 2"/>
          <p:cNvSpPr>
            <a:spLocks noGrp="1"/>
          </p:cNvSpPr>
          <p:nvPr>
            <p:ph type="body" idx="1"/>
          </p:nvPr>
        </p:nvSpPr>
        <p:spPr bwMode="auto">
          <a:xfrm>
            <a:off x="86469" y="4072404"/>
            <a:ext cx="6624736" cy="5854233"/>
          </a:xfrm>
        </p:spPr>
        <p:txBody>
          <a:bodyPr/>
          <a:lstStyle/>
          <a:p>
            <a:pPr>
              <a:defRPr/>
            </a:pPr>
            <a:endParaRPr lang="fr-FR" b="0"/>
          </a:p>
          <a:p>
            <a:pPr>
              <a:defRPr/>
            </a:pPr>
            <a:endParaRPr lang="fr-FR" b="0"/>
          </a:p>
        </p:txBody>
      </p:sp>
      <p:sp>
        <p:nvSpPr>
          <p:cNvPr id="4" name="Espace réservé du pied de page 3"/>
          <p:cNvSpPr>
            <a:spLocks noGrp="1"/>
          </p:cNvSpPr>
          <p:nvPr>
            <p:ph type="ftr" sz="quarter" idx="10"/>
          </p:nvPr>
        </p:nvSpPr>
        <p:spPr bwMode="auto"/>
        <p:txBody>
          <a:bodyPr/>
          <a:lstStyle/>
          <a:p>
            <a:pPr>
              <a:defRPr/>
            </a:pPr>
            <a:r>
              <a:rPr lang="fr-FR"/>
              <a:t>version juin 2022 </a:t>
            </a:r>
            <a:endParaRPr/>
          </a:p>
        </p:txBody>
      </p:sp>
      <p:sp>
        <p:nvSpPr>
          <p:cNvPr id="5" name="Espace réservé du numéro de diapositive 4"/>
          <p:cNvSpPr>
            <a:spLocks noGrp="1"/>
          </p:cNvSpPr>
          <p:nvPr>
            <p:ph type="sldNum" sz="quarter" idx="11"/>
          </p:nvPr>
        </p:nvSpPr>
        <p:spPr bwMode="auto"/>
        <p:txBody>
          <a:bodyPr/>
          <a:lstStyle/>
          <a:p>
            <a:pPr>
              <a:defRPr/>
            </a:pPr>
            <a:fld id="{56E41E4B-326A-454C-995C-71B5FCACF0A1}" type="slidenum">
              <a:rPr lang="fr-FR"/>
              <a:t>11</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731838" y="0"/>
            <a:ext cx="5387975" cy="4041775"/>
          </a:xfrm>
        </p:spPr>
      </p:sp>
      <p:sp>
        <p:nvSpPr>
          <p:cNvPr id="3" name="Espace réservé des commentaires 2"/>
          <p:cNvSpPr>
            <a:spLocks noGrp="1"/>
          </p:cNvSpPr>
          <p:nvPr>
            <p:ph type="body" idx="1"/>
          </p:nvPr>
        </p:nvSpPr>
        <p:spPr bwMode="auto">
          <a:xfrm>
            <a:off x="86469" y="4072404"/>
            <a:ext cx="6624736" cy="5854233"/>
          </a:xfrm>
        </p:spPr>
        <p:txBody>
          <a:bodyPr/>
          <a:lstStyle/>
          <a:p>
            <a:pPr>
              <a:defRPr/>
            </a:pPr>
            <a:endParaRPr lang="fr-FR" b="0" dirty="0"/>
          </a:p>
          <a:p>
            <a:pPr>
              <a:defRPr/>
            </a:pPr>
            <a:endParaRPr lang="fr-FR" b="0" dirty="0"/>
          </a:p>
        </p:txBody>
      </p:sp>
      <p:sp>
        <p:nvSpPr>
          <p:cNvPr id="4" name="Espace réservé du pied de page 3"/>
          <p:cNvSpPr>
            <a:spLocks noGrp="1"/>
          </p:cNvSpPr>
          <p:nvPr>
            <p:ph type="ftr" sz="quarter" idx="10"/>
          </p:nvPr>
        </p:nvSpPr>
        <p:spPr bwMode="auto"/>
        <p:txBody>
          <a:bodyPr/>
          <a:lstStyle/>
          <a:p>
            <a:pPr>
              <a:defRPr/>
            </a:pPr>
            <a:r>
              <a:rPr lang="fr-FR"/>
              <a:t>version juin 2022 </a:t>
            </a:r>
            <a:endParaRPr/>
          </a:p>
        </p:txBody>
      </p:sp>
      <p:sp>
        <p:nvSpPr>
          <p:cNvPr id="5" name="Espace réservé du numéro de diapositive 4"/>
          <p:cNvSpPr>
            <a:spLocks noGrp="1"/>
          </p:cNvSpPr>
          <p:nvPr>
            <p:ph type="sldNum" sz="quarter" idx="11"/>
          </p:nvPr>
        </p:nvSpPr>
        <p:spPr bwMode="auto"/>
        <p:txBody>
          <a:bodyPr/>
          <a:lstStyle/>
          <a:p>
            <a:pPr>
              <a:defRPr/>
            </a:pPr>
            <a:fld id="{56E41E4B-326A-454C-995C-71B5FCACF0A1}" type="slidenum">
              <a:rPr lang="fr-FR"/>
              <a:t>12</a:t>
            </a:fld>
            <a:endParaRPr lang="fr-FR"/>
          </a:p>
        </p:txBody>
      </p:sp>
    </p:spTree>
    <p:extLst>
      <p:ext uri="{BB962C8B-B14F-4D97-AF65-F5344CB8AC3E}">
        <p14:creationId xmlns:p14="http://schemas.microsoft.com/office/powerpoint/2010/main" val="3148224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882650" y="350838"/>
            <a:ext cx="5387975" cy="4041775"/>
          </a:xfrm>
        </p:spPr>
      </p:sp>
      <p:sp>
        <p:nvSpPr>
          <p:cNvPr id="3" name="Espace réservé des commentaires 2"/>
          <p:cNvSpPr>
            <a:spLocks noGrp="1"/>
          </p:cNvSpPr>
          <p:nvPr>
            <p:ph type="body" idx="1"/>
          </p:nvPr>
        </p:nvSpPr>
        <p:spPr bwMode="auto">
          <a:xfrm>
            <a:off x="186981" y="4494292"/>
            <a:ext cx="6062834" cy="3440771"/>
          </a:xfrm>
        </p:spPr>
        <p:txBody>
          <a:bodyPr/>
          <a:lstStyle/>
          <a:p>
            <a:pPr>
              <a:defRPr/>
            </a:pPr>
            <a:r>
              <a:rPr lang="fr-FR"/>
              <a:t>Cartographie des fermes TDL à date</a:t>
            </a:r>
            <a:endParaRPr/>
          </a:p>
          <a:p>
            <a:pPr>
              <a:defRPr/>
            </a:pPr>
            <a:r>
              <a:rPr lang="fr-FR"/>
              <a:t>Chevannes : acquise fin 2021</a:t>
            </a:r>
            <a:endParaRPr/>
          </a:p>
          <a:p>
            <a:pPr>
              <a:defRPr/>
            </a:pPr>
            <a:endParaRPr lang="fr-FR"/>
          </a:p>
          <a:p>
            <a:pPr>
              <a:defRPr/>
            </a:pPr>
            <a:endParaRPr lang="fr-FR"/>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14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Wingdings" panose="05000000000000000000" pitchFamily="2" charset="2"/>
              <a:buChar char="à"/>
            </a:pPr>
            <a:r>
              <a:rPr lang="fr-FR" dirty="0">
                <a:sym typeface="Wingdings" panose="05000000000000000000" pitchFamily="2" charset="2"/>
              </a:rPr>
              <a:t>Histoire</a:t>
            </a:r>
            <a:r>
              <a:rPr lang="fr-FR" baseline="0" dirty="0">
                <a:sym typeface="Wingdings" panose="05000000000000000000" pitchFamily="2" charset="2"/>
              </a:rPr>
              <a:t> du site et du projet : </a:t>
            </a:r>
          </a:p>
          <a:p>
            <a:pPr marL="628650" lvl="1" indent="-171450">
              <a:buFont typeface="Arial" panose="020B0604020202020204" pitchFamily="34" charset="0"/>
              <a:buChar char="•"/>
            </a:pPr>
            <a:r>
              <a:rPr lang="fr-FR" baseline="0" dirty="0">
                <a:sym typeface="Wingdings" panose="05000000000000000000" pitchFamily="2" charset="2"/>
              </a:rPr>
              <a:t>Avant années 60 : utilisation agricole </a:t>
            </a:r>
          </a:p>
          <a:p>
            <a:pPr marL="628650" lvl="1" indent="-171450">
              <a:buFont typeface="Arial" panose="020B0604020202020204" pitchFamily="34" charset="0"/>
              <a:buChar char="•"/>
            </a:pPr>
            <a:r>
              <a:rPr lang="fr-FR" baseline="0" dirty="0">
                <a:sym typeface="Wingdings" panose="05000000000000000000" pitchFamily="2" charset="2"/>
              </a:rPr>
              <a:t>1961 – 1994 : centre émetteur DGAC </a:t>
            </a:r>
          </a:p>
          <a:p>
            <a:pPr marL="628650" lvl="1" indent="-171450">
              <a:buFont typeface="Arial" panose="020B0604020202020204" pitchFamily="34" charset="0"/>
              <a:buChar char="•"/>
            </a:pPr>
            <a:r>
              <a:rPr lang="fr-FR" baseline="0" dirty="0">
                <a:sym typeface="Wingdings" panose="05000000000000000000" pitchFamily="2" charset="2"/>
              </a:rPr>
              <a:t>1995 -2015 : DGAC toujours propriétaire accueille les 24h tout terrain une fois par an </a:t>
            </a:r>
          </a:p>
          <a:p>
            <a:pPr marL="628650" lvl="1" indent="-171450">
              <a:buFont typeface="Arial" panose="020B0604020202020204" pitchFamily="34" charset="0"/>
              <a:buChar char="•"/>
            </a:pPr>
            <a:r>
              <a:rPr lang="fr-FR" baseline="0" dirty="0">
                <a:sym typeface="Wingdings" panose="05000000000000000000" pitchFamily="2" charset="2"/>
              </a:rPr>
              <a:t>2017 : abandon d’un projet d’aire de passage de gens du voyage contre lequel élus et citoyens se sont mobilisés </a:t>
            </a:r>
          </a:p>
          <a:p>
            <a:pPr marL="628650" lvl="1" indent="-171450">
              <a:buFont typeface="Arial" panose="020B0604020202020204" pitchFamily="34" charset="0"/>
              <a:buChar char="•"/>
            </a:pPr>
            <a:r>
              <a:rPr lang="fr-FR" baseline="0" dirty="0">
                <a:sym typeface="Wingdings" panose="05000000000000000000" pitchFamily="2" charset="2"/>
              </a:rPr>
              <a:t>2019 : intervention SAFER pour s’opposer à une vente aux enchères </a:t>
            </a:r>
          </a:p>
          <a:p>
            <a:pPr marL="171450" indent="-171450">
              <a:buFont typeface="Wingdings" panose="05000000000000000000" pitchFamily="2" charset="2"/>
              <a:buChar char="à"/>
            </a:pPr>
            <a:r>
              <a:rPr lang="fr-FR" baseline="0" dirty="0">
                <a:sym typeface="Wingdings" panose="05000000000000000000" pitchFamily="2" charset="2"/>
              </a:rPr>
              <a:t>Le site laissé en friche depuis 2015 intéresse différents acteurs pour son intérêt environnemental (zone humide sur 34ha) et la possibilité d’y redynamise l’agriculture : PNR / Agglo / mairie / département…. </a:t>
            </a:r>
          </a:p>
          <a:p>
            <a:pPr marL="171450" indent="-171450">
              <a:buFont typeface="Wingdings" panose="05000000000000000000" pitchFamily="2" charset="2"/>
              <a:buChar char="à"/>
            </a:pPr>
            <a:r>
              <a:rPr lang="fr-FR" baseline="0" dirty="0">
                <a:sym typeface="Wingdings" panose="05000000000000000000" pitchFamily="2" charset="2"/>
              </a:rPr>
              <a:t>Des paysans locaux informent Terre de Liens et </a:t>
            </a:r>
            <a:r>
              <a:rPr lang="fr-FR" baseline="0" dirty="0" err="1">
                <a:sym typeface="Wingdings" panose="05000000000000000000" pitchFamily="2" charset="2"/>
              </a:rPr>
              <a:t>Abiosol</a:t>
            </a:r>
            <a:r>
              <a:rPr lang="fr-FR" baseline="0" dirty="0">
                <a:sym typeface="Wingdings" panose="05000000000000000000" pitchFamily="2" charset="2"/>
              </a:rPr>
              <a:t> du projet mais non intégrés dans les différents échanges entre partenaires avant la publication de l’appel à candidature le 01/08/19 </a:t>
            </a:r>
          </a:p>
          <a:p>
            <a:pPr marL="171450" indent="-171450">
              <a:buFont typeface="Wingdings" panose="05000000000000000000" pitchFamily="2" charset="2"/>
              <a:buChar char="à"/>
            </a:pPr>
            <a:r>
              <a:rPr lang="fr-FR" baseline="0" dirty="0">
                <a:sym typeface="Wingdings" panose="05000000000000000000" pitchFamily="2" charset="2"/>
              </a:rPr>
              <a:t>Contacté à ce moment par la CDCB qui est intéressé par le site pour ses enjeux environnementaux et souhaite l’acquérir pour réaliser de la compensation écologique. Le partenariat CDCB /TDL  convainc les acteurs locaux car assure une pérennisation des enjeux agricoles et environnementaux du site (participation à une réunion avec PNR/agglo/mairie/</a:t>
            </a:r>
            <a:r>
              <a:rPr lang="fr-FR" baseline="0" dirty="0" err="1">
                <a:sym typeface="Wingdings" panose="05000000000000000000" pitchFamily="2" charset="2"/>
              </a:rPr>
              <a:t>dpt</a:t>
            </a:r>
            <a:r>
              <a:rPr lang="fr-FR" baseline="0" dirty="0">
                <a:sym typeface="Wingdings" panose="05000000000000000000" pitchFamily="2" charset="2"/>
              </a:rPr>
              <a:t> courant septembre 2019) </a:t>
            </a:r>
          </a:p>
          <a:p>
            <a:pPr marL="171450" indent="-171450">
              <a:buFont typeface="Wingdings" panose="05000000000000000000" pitchFamily="2" charset="2"/>
              <a:buChar char="à"/>
            </a:pPr>
            <a:r>
              <a:rPr lang="fr-FR" baseline="0" dirty="0">
                <a:sym typeface="Wingdings" panose="05000000000000000000" pitchFamily="2" charset="2"/>
              </a:rPr>
              <a:t>Le projet a été présenté et validé en CT SAFER le 30/09/19. On sait que le département et le PNR ont défendu le projet, qui n’étais pas forcément bien reçu par « la profession » (FNSEA / Chambre) </a:t>
            </a:r>
            <a:endParaRPr lang="fr-FR" dirty="0"/>
          </a:p>
        </p:txBody>
      </p:sp>
      <p:sp>
        <p:nvSpPr>
          <p:cNvPr id="4" name="Espace réservé du numéro de diapositive 3"/>
          <p:cNvSpPr>
            <a:spLocks noGrp="1"/>
          </p:cNvSpPr>
          <p:nvPr>
            <p:ph type="sldNum" sz="quarter" idx="10"/>
          </p:nvPr>
        </p:nvSpPr>
        <p:spPr/>
        <p:txBody>
          <a:bodyPr/>
          <a:lstStyle/>
          <a:p>
            <a:fld id="{9254C761-3F11-4825-BD17-D6B9CD2B1C33}" type="slidenum">
              <a:rPr lang="fr-FR" smtClean="0"/>
              <a:t>15</a:t>
            </a:fld>
            <a:endParaRPr lang="fr-FR"/>
          </a:p>
        </p:txBody>
      </p:sp>
    </p:spTree>
    <p:extLst>
      <p:ext uri="{BB962C8B-B14F-4D97-AF65-F5344CB8AC3E}">
        <p14:creationId xmlns:p14="http://schemas.microsoft.com/office/powerpoint/2010/main" val="49620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Wingdings" panose="05000000000000000000" pitchFamily="2" charset="2"/>
              <a:buChar char="à"/>
            </a:pPr>
            <a:r>
              <a:rPr lang="fr-FR" dirty="0">
                <a:sym typeface="Wingdings" panose="05000000000000000000" pitchFamily="2" charset="2"/>
              </a:rPr>
              <a:t>Histoire</a:t>
            </a:r>
            <a:r>
              <a:rPr lang="fr-FR" baseline="0" dirty="0">
                <a:sym typeface="Wingdings" panose="05000000000000000000" pitchFamily="2" charset="2"/>
              </a:rPr>
              <a:t> du site et du projet : </a:t>
            </a:r>
          </a:p>
          <a:p>
            <a:pPr marL="628650" lvl="1" indent="-171450">
              <a:buFont typeface="Arial" panose="020B0604020202020204" pitchFamily="34" charset="0"/>
              <a:buChar char="•"/>
            </a:pPr>
            <a:r>
              <a:rPr lang="fr-FR" baseline="0" dirty="0">
                <a:sym typeface="Wingdings" panose="05000000000000000000" pitchFamily="2" charset="2"/>
              </a:rPr>
              <a:t>Avant années 60 : utilisation agricole </a:t>
            </a:r>
          </a:p>
          <a:p>
            <a:pPr marL="628650" lvl="1" indent="-171450">
              <a:buFont typeface="Arial" panose="020B0604020202020204" pitchFamily="34" charset="0"/>
              <a:buChar char="•"/>
            </a:pPr>
            <a:r>
              <a:rPr lang="fr-FR" baseline="0" dirty="0">
                <a:sym typeface="Wingdings" panose="05000000000000000000" pitchFamily="2" charset="2"/>
              </a:rPr>
              <a:t>1961 – 1994 : centre émetteur DGAC </a:t>
            </a:r>
          </a:p>
          <a:p>
            <a:pPr marL="628650" lvl="1" indent="-171450">
              <a:buFont typeface="Arial" panose="020B0604020202020204" pitchFamily="34" charset="0"/>
              <a:buChar char="•"/>
            </a:pPr>
            <a:r>
              <a:rPr lang="fr-FR" baseline="0" dirty="0">
                <a:sym typeface="Wingdings" panose="05000000000000000000" pitchFamily="2" charset="2"/>
              </a:rPr>
              <a:t>1995 -2015 : DGAC toujours propriétaire accueille les 24h tout terrain une fois par an </a:t>
            </a:r>
          </a:p>
          <a:p>
            <a:pPr marL="628650" lvl="1" indent="-171450">
              <a:buFont typeface="Arial" panose="020B0604020202020204" pitchFamily="34" charset="0"/>
              <a:buChar char="•"/>
            </a:pPr>
            <a:r>
              <a:rPr lang="fr-FR" baseline="0" dirty="0">
                <a:sym typeface="Wingdings" panose="05000000000000000000" pitchFamily="2" charset="2"/>
              </a:rPr>
              <a:t>2017 : abandon d’un projet d’aire de passage de gens du voyage contre lequel élus et citoyens se sont mobilisés </a:t>
            </a:r>
          </a:p>
          <a:p>
            <a:pPr marL="628650" lvl="1" indent="-171450">
              <a:buFont typeface="Arial" panose="020B0604020202020204" pitchFamily="34" charset="0"/>
              <a:buChar char="•"/>
            </a:pPr>
            <a:r>
              <a:rPr lang="fr-FR" baseline="0" dirty="0">
                <a:sym typeface="Wingdings" panose="05000000000000000000" pitchFamily="2" charset="2"/>
              </a:rPr>
              <a:t>2019 : intervention SAFER pour s’opposer à une vente aux enchères </a:t>
            </a:r>
          </a:p>
          <a:p>
            <a:pPr marL="171450" indent="-171450">
              <a:buFont typeface="Wingdings" panose="05000000000000000000" pitchFamily="2" charset="2"/>
              <a:buChar char="à"/>
            </a:pPr>
            <a:r>
              <a:rPr lang="fr-FR" baseline="0" dirty="0">
                <a:sym typeface="Wingdings" panose="05000000000000000000" pitchFamily="2" charset="2"/>
              </a:rPr>
              <a:t>Le site laissé en friche depuis 2015 intéresse différents acteurs pour son intérêt environnemental (zone humide sur 34ha) et la possibilité d’y redynamise l’agriculture : PNR / Agglo / mairie / département…. </a:t>
            </a:r>
          </a:p>
          <a:p>
            <a:pPr marL="171450" indent="-171450">
              <a:buFont typeface="Wingdings" panose="05000000000000000000" pitchFamily="2" charset="2"/>
              <a:buChar char="à"/>
            </a:pPr>
            <a:r>
              <a:rPr lang="fr-FR" baseline="0" dirty="0">
                <a:sym typeface="Wingdings" panose="05000000000000000000" pitchFamily="2" charset="2"/>
              </a:rPr>
              <a:t>Des paysans locaux informent Terre de Liens et </a:t>
            </a:r>
            <a:r>
              <a:rPr lang="fr-FR" baseline="0" dirty="0" err="1">
                <a:sym typeface="Wingdings" panose="05000000000000000000" pitchFamily="2" charset="2"/>
              </a:rPr>
              <a:t>Abiosol</a:t>
            </a:r>
            <a:r>
              <a:rPr lang="fr-FR" baseline="0" dirty="0">
                <a:sym typeface="Wingdings" panose="05000000000000000000" pitchFamily="2" charset="2"/>
              </a:rPr>
              <a:t> du projet mais non intégrés dans les différents échanges entre partenaires avant la publication de l’appel à candidature le 01/08/19 </a:t>
            </a:r>
          </a:p>
          <a:p>
            <a:pPr marL="171450" indent="-171450">
              <a:buFont typeface="Wingdings" panose="05000000000000000000" pitchFamily="2" charset="2"/>
              <a:buChar char="à"/>
            </a:pPr>
            <a:r>
              <a:rPr lang="fr-FR" baseline="0" dirty="0">
                <a:sym typeface="Wingdings" panose="05000000000000000000" pitchFamily="2" charset="2"/>
              </a:rPr>
              <a:t>Contacté à ce moment par la CDCB qui est intéressé par le site pour ses enjeux environnementaux et souhaite l’acquérir pour réaliser de la compensation écologique. Le partenariat CDCB /TDL  convainc les acteurs locaux car assure une pérennisation des enjeux agricoles et environnementaux du site (participation à une réunion avec PNR/agglo/mairie/</a:t>
            </a:r>
            <a:r>
              <a:rPr lang="fr-FR" baseline="0" dirty="0" err="1">
                <a:sym typeface="Wingdings" panose="05000000000000000000" pitchFamily="2" charset="2"/>
              </a:rPr>
              <a:t>dpt</a:t>
            </a:r>
            <a:r>
              <a:rPr lang="fr-FR" baseline="0" dirty="0">
                <a:sym typeface="Wingdings" panose="05000000000000000000" pitchFamily="2" charset="2"/>
              </a:rPr>
              <a:t> courant septembre 2019) </a:t>
            </a:r>
          </a:p>
          <a:p>
            <a:pPr marL="171450" indent="-171450">
              <a:buFont typeface="Wingdings" panose="05000000000000000000" pitchFamily="2" charset="2"/>
              <a:buChar char="à"/>
            </a:pPr>
            <a:r>
              <a:rPr lang="fr-FR" baseline="0" dirty="0">
                <a:sym typeface="Wingdings" panose="05000000000000000000" pitchFamily="2" charset="2"/>
              </a:rPr>
              <a:t>Le projet a été présenté et validé en CT SAFER le 30/09/19. On sait que le département et le PNR ont défendu le projet, qui n’étais pas forcément bien reçu par « la profession » (FNSEA / Chambre) </a:t>
            </a:r>
            <a:endParaRPr lang="fr-FR" dirty="0"/>
          </a:p>
        </p:txBody>
      </p:sp>
      <p:sp>
        <p:nvSpPr>
          <p:cNvPr id="4" name="Espace réservé du numéro de diapositive 3"/>
          <p:cNvSpPr>
            <a:spLocks noGrp="1"/>
          </p:cNvSpPr>
          <p:nvPr>
            <p:ph type="sldNum" sz="quarter" idx="10"/>
          </p:nvPr>
        </p:nvSpPr>
        <p:spPr/>
        <p:txBody>
          <a:bodyPr/>
          <a:lstStyle/>
          <a:p>
            <a:fld id="{9254C761-3F11-4825-BD17-D6B9CD2B1C33}" type="slidenum">
              <a:rPr lang="fr-FR" smtClean="0"/>
              <a:t>16</a:t>
            </a:fld>
            <a:endParaRPr lang="fr-FR"/>
          </a:p>
        </p:txBody>
      </p:sp>
    </p:spTree>
    <p:extLst>
      <p:ext uri="{BB962C8B-B14F-4D97-AF65-F5344CB8AC3E}">
        <p14:creationId xmlns:p14="http://schemas.microsoft.com/office/powerpoint/2010/main" val="304657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254C761-3F11-4825-BD17-D6B9CD2B1C33}" type="slidenum">
              <a:rPr lang="fr-FR" smtClean="0"/>
              <a:t>17</a:t>
            </a:fld>
            <a:endParaRPr lang="fr-FR"/>
          </a:p>
        </p:txBody>
      </p:sp>
    </p:spTree>
    <p:extLst>
      <p:ext uri="{BB962C8B-B14F-4D97-AF65-F5344CB8AC3E}">
        <p14:creationId xmlns:p14="http://schemas.microsoft.com/office/powerpoint/2010/main" val="4035260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254C761-3F11-4825-BD17-D6B9CD2B1C33}" type="slidenum">
              <a:rPr lang="fr-FR" smtClean="0"/>
              <a:t>18</a:t>
            </a:fld>
            <a:endParaRPr lang="fr-FR"/>
          </a:p>
        </p:txBody>
      </p:sp>
    </p:spTree>
    <p:extLst>
      <p:ext uri="{BB962C8B-B14F-4D97-AF65-F5344CB8AC3E}">
        <p14:creationId xmlns:p14="http://schemas.microsoft.com/office/powerpoint/2010/main" val="92580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882650" y="350838"/>
            <a:ext cx="5387975" cy="4041775"/>
          </a:xfrm>
        </p:spPr>
      </p:sp>
      <p:sp>
        <p:nvSpPr>
          <p:cNvPr id="3" name="Espace réservé des commentaires 2"/>
          <p:cNvSpPr>
            <a:spLocks noGrp="1"/>
          </p:cNvSpPr>
          <p:nvPr>
            <p:ph type="body" idx="1"/>
          </p:nvPr>
        </p:nvSpPr>
        <p:spPr bwMode="auto">
          <a:xfrm>
            <a:off x="186981" y="4494292"/>
            <a:ext cx="6062834" cy="3440771"/>
          </a:xfrm>
        </p:spPr>
        <p:txBody>
          <a:bodyPr/>
          <a:lstStyle/>
          <a:p>
            <a:pPr>
              <a:defRPr/>
            </a:pPr>
            <a:r>
              <a:rPr lang="fr-FR"/>
              <a:t>Ferme du Bois des folies située dans le 91 dans le secteur du Gâtinais, à 37 km au sud de Paris.</a:t>
            </a:r>
            <a:endParaRPr/>
          </a:p>
          <a:p>
            <a:pPr>
              <a:defRPr/>
            </a:pPr>
            <a:endParaRPr lang="fr-FR"/>
          </a:p>
          <a:p>
            <a:pPr>
              <a:defRPr/>
            </a:pPr>
            <a:r>
              <a:rPr lang="fr-FR"/>
              <a:t>Projet d’envergure pour TDL : site 100 ha actuellement en friche, accueillera des activités diversifiées de polyculture et d’élevage. </a:t>
            </a:r>
            <a:endParaRPr/>
          </a:p>
          <a:p>
            <a:pPr>
              <a:defRPr/>
            </a:pPr>
            <a:r>
              <a:rPr lang="fr-FR"/>
              <a:t>Coacquisition porté par Terre de Liens et la Caisse des dépôts et consignations biodiversité (CDCB) permettra d’allier gestion agricole et environnementale. …</a:t>
            </a:r>
            <a:endParaRPr/>
          </a:p>
          <a:p>
            <a:pPr>
              <a:defRPr/>
            </a:pPr>
            <a:endParaRPr lang="fr-FR"/>
          </a:p>
          <a:p>
            <a:pPr>
              <a:defRPr/>
            </a:pPr>
            <a:r>
              <a:rPr lang="fr-FR"/>
              <a:t>Historique : site était la propriété de l’État depuis les années 60. Hébergeait notamment un centre émetteur de la DGAC. </a:t>
            </a:r>
            <a:endParaRPr/>
          </a:p>
          <a:p>
            <a:pPr>
              <a:defRPr/>
            </a:pPr>
            <a:r>
              <a:rPr lang="fr-FR"/>
              <a:t>Une partie des terres était laissée en jouissance à des agriculteurs qui y cultivaient essentiellement des céréales. </a:t>
            </a:r>
            <a:endParaRPr/>
          </a:p>
          <a:p>
            <a:pPr>
              <a:defRPr/>
            </a:pPr>
            <a:r>
              <a:rPr lang="fr-FR"/>
              <a:t>Ensuite, le site accueille des courses de 4X4. </a:t>
            </a:r>
            <a:endParaRPr/>
          </a:p>
          <a:p>
            <a:pPr>
              <a:defRPr/>
            </a:pPr>
            <a:r>
              <a:rPr lang="fr-FR"/>
              <a:t>À partir de 2015, terres en friche. Durant toutes ces périodes et jusqu’à aujourd’hui, le bâtiment central continue d’abriter les archives de la DGAC.</a:t>
            </a:r>
            <a:endParaRPr/>
          </a:p>
          <a:p>
            <a:pPr>
              <a:defRPr/>
            </a:pPr>
            <a:endParaRPr lang="fr-FR"/>
          </a:p>
          <a:p>
            <a:pPr>
              <a:defRPr/>
            </a:pPr>
            <a:endParaRPr lang="fr-FR"/>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19</a:t>
            </a:fld>
            <a:endParaRPr lang="fr-FR"/>
          </a:p>
        </p:txBody>
      </p:sp>
    </p:spTree>
    <p:extLst>
      <p:ext uri="{BB962C8B-B14F-4D97-AF65-F5344CB8AC3E}">
        <p14:creationId xmlns:p14="http://schemas.microsoft.com/office/powerpoint/2010/main" val="5056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Wingdings" panose="05000000000000000000" pitchFamily="2" charset="2"/>
              <a:buChar char="à"/>
            </a:pPr>
            <a:r>
              <a:rPr lang="fr-FR" dirty="0">
                <a:sym typeface="Wingdings" panose="05000000000000000000" pitchFamily="2" charset="2"/>
              </a:rPr>
              <a:t>Achat</a:t>
            </a:r>
            <a:r>
              <a:rPr lang="fr-FR" baseline="0" dirty="0">
                <a:sym typeface="Wingdings" panose="05000000000000000000" pitchFamily="2" charset="2"/>
              </a:rPr>
              <a:t> par la foncière d’une parcelle avec un pavillon à 0€ suite à négociation avec SAFER. Validation par la Foncière d’une enveloppe travaux de 65 000€ pour démolition du pavillon et mise en sécurité de la parcelle + mise en sécurité électrique du hangar (devis réalisés par l’AT : on est plutôt aux alentours de 25 000€ pour l’ensemble des travaux) </a:t>
            </a:r>
          </a:p>
          <a:p>
            <a:pPr marL="171450" indent="-171450">
              <a:buFont typeface="Wingdings" panose="05000000000000000000" pitchFamily="2" charset="2"/>
              <a:buChar char="à"/>
            </a:pPr>
            <a:r>
              <a:rPr lang="fr-FR" baseline="0" dirty="0">
                <a:sym typeface="Wingdings" panose="05000000000000000000" pitchFamily="2" charset="2"/>
              </a:rPr>
              <a:t> Pollution : un </a:t>
            </a:r>
            <a:r>
              <a:rPr lang="fr-FR" baseline="0" dirty="0" err="1">
                <a:sym typeface="Wingdings" panose="05000000000000000000" pitchFamily="2" charset="2"/>
              </a:rPr>
              <a:t>diag</a:t>
            </a:r>
            <a:r>
              <a:rPr lang="fr-FR" baseline="0" dirty="0">
                <a:sym typeface="Wingdings" panose="05000000000000000000" pitchFamily="2" charset="2"/>
              </a:rPr>
              <a:t> pollution réalisé avant la mise en vente : « aucun impact métallique ou organique significatif du droit du site ». </a:t>
            </a:r>
          </a:p>
          <a:p>
            <a:pPr marL="171450" indent="-171450">
              <a:buFont typeface="Wingdings" panose="05000000000000000000" pitchFamily="2" charset="2"/>
              <a:buChar char="à"/>
            </a:pPr>
            <a:r>
              <a:rPr lang="fr-FR" baseline="0" dirty="0">
                <a:sym typeface="Wingdings" panose="05000000000000000000" pitchFamily="2" charset="2"/>
              </a:rPr>
              <a:t>Des analyses agronomiques ont été réalisées : des métaux lourds mais sous les seuils. Globalement sol acide (chaulage nécessaire), de l’eau stagnante par endroit (point de vigilance pour maraîchage) et de la MO à apporter</a:t>
            </a:r>
          </a:p>
          <a:p>
            <a:pPr marL="171450" indent="-171450">
              <a:buFont typeface="Wingdings" panose="05000000000000000000" pitchFamily="2" charset="2"/>
              <a:buChar char="à"/>
            </a:pPr>
            <a:r>
              <a:rPr lang="fr-FR" baseline="0" dirty="0">
                <a:sym typeface="Wingdings" panose="05000000000000000000" pitchFamily="2" charset="2"/>
              </a:rPr>
              <a:t> La remise en état des terres (déblaiement des déchets, destruction des talus…) sera effectuée progressivement par les porteurs de projet (passage d’animaux, puis d’engins, si besoins faire passer un bull…)</a:t>
            </a:r>
          </a:p>
          <a:p>
            <a:pPr marL="171450" indent="-171450">
              <a:buFont typeface="Wingdings" panose="05000000000000000000" pitchFamily="2" charset="2"/>
              <a:buChar char="à"/>
            </a:pPr>
            <a:r>
              <a:rPr lang="fr-FR" baseline="0" dirty="0">
                <a:sym typeface="Wingdings" panose="05000000000000000000" pitchFamily="2" charset="2"/>
              </a:rPr>
              <a:t>Accès à l’eau : Point de discussion dans l’état actuel des discussions avec la SAFER !! </a:t>
            </a:r>
          </a:p>
          <a:p>
            <a:pPr marL="628650" lvl="1" indent="-171450">
              <a:buFont typeface="Arial" panose="020B0604020202020204" pitchFamily="34" charset="0"/>
              <a:buChar char="•"/>
            </a:pPr>
            <a:r>
              <a:rPr lang="fr-FR" baseline="0" dirty="0">
                <a:sym typeface="Wingdings" panose="05000000000000000000" pitchFamily="2" charset="2"/>
              </a:rPr>
              <a:t>Un forage sur une parcelle non mis en vente. N’est plus utilisé par la DGAC, pourrait servir aux PP mais certains infos locales disent qu’il aurait été pollué par une fuite d’un réservoir de fuel…. </a:t>
            </a:r>
          </a:p>
          <a:p>
            <a:pPr marL="628650" lvl="1" indent="-171450">
              <a:buFont typeface="Arial" panose="020B0604020202020204" pitchFamily="34" charset="0"/>
              <a:buChar char="•"/>
            </a:pPr>
            <a:r>
              <a:rPr lang="fr-FR" baseline="0" dirty="0">
                <a:sym typeface="Wingdings" panose="05000000000000000000" pitchFamily="2" charset="2"/>
              </a:rPr>
              <a:t>Un forage sur la parcelle G30 = l’une des parcelle avec pavillon qui serait acheté par les PP  on n’a aucune info technique sur ce forage </a:t>
            </a:r>
          </a:p>
          <a:p>
            <a:pPr marL="628650" lvl="1" indent="-171450">
              <a:buFont typeface="Arial" panose="020B0604020202020204" pitchFamily="34" charset="0"/>
              <a:buChar char="•"/>
            </a:pPr>
            <a:r>
              <a:rPr lang="fr-FR" baseline="0" dirty="0">
                <a:sym typeface="Wingdings" panose="05000000000000000000" pitchFamily="2" charset="2"/>
              </a:rPr>
              <a:t>D’après la Chambre : il y aurait possibilité de réaliser un nouveau forage sur le site même si on est sur la nappe de la Beauce  les porteurs de projet étudient ce point </a:t>
            </a:r>
          </a:p>
          <a:p>
            <a:pPr marL="628650" lvl="1" indent="-171450">
              <a:buFont typeface="Arial" panose="020B0604020202020204" pitchFamily="34" charset="0"/>
              <a:buChar char="•"/>
            </a:pPr>
            <a:endParaRPr lang="fr-FR" baseline="0" dirty="0">
              <a:sym typeface="Wingdings" panose="05000000000000000000" pitchFamily="2" charset="2"/>
            </a:endParaRPr>
          </a:p>
          <a:p>
            <a:pPr marL="0" lvl="0" indent="0">
              <a:buFont typeface="Arial" panose="020B0604020202020204" pitchFamily="34" charset="0"/>
              <a:buNone/>
            </a:pPr>
            <a:r>
              <a:rPr lang="fr-FR" baseline="0" dirty="0">
                <a:sym typeface="Wingdings" panose="05000000000000000000" pitchFamily="2" charset="2"/>
              </a:rPr>
              <a:t>/!\ La SAFER monte une réunion avec </a:t>
            </a:r>
            <a:r>
              <a:rPr lang="fr-FR" baseline="0" dirty="0" err="1">
                <a:sym typeface="Wingdings" panose="05000000000000000000" pitchFamily="2" charset="2"/>
              </a:rPr>
              <a:t>TdL</a:t>
            </a:r>
            <a:r>
              <a:rPr lang="fr-FR" baseline="0" dirty="0">
                <a:sym typeface="Wingdings" panose="05000000000000000000" pitchFamily="2" charset="2"/>
              </a:rPr>
              <a:t>/ Etat / PDP en décembre pour évoquer les points techniques : accès à l’eau / servitude / devenir du bâtiment des archives….. </a:t>
            </a:r>
          </a:p>
        </p:txBody>
      </p:sp>
      <p:sp>
        <p:nvSpPr>
          <p:cNvPr id="4" name="Espace réservé du numéro de diapositive 3"/>
          <p:cNvSpPr>
            <a:spLocks noGrp="1"/>
          </p:cNvSpPr>
          <p:nvPr>
            <p:ph type="sldNum" sz="quarter" idx="10"/>
          </p:nvPr>
        </p:nvSpPr>
        <p:spPr/>
        <p:txBody>
          <a:bodyPr/>
          <a:lstStyle/>
          <a:p>
            <a:fld id="{9254C761-3F11-4825-BD17-D6B9CD2B1C33}" type="slidenum">
              <a:rPr lang="fr-FR" smtClean="0"/>
              <a:t>20</a:t>
            </a:fld>
            <a:endParaRPr lang="fr-FR"/>
          </a:p>
        </p:txBody>
      </p:sp>
    </p:spTree>
    <p:extLst>
      <p:ext uri="{BB962C8B-B14F-4D97-AF65-F5344CB8AC3E}">
        <p14:creationId xmlns:p14="http://schemas.microsoft.com/office/powerpoint/2010/main" val="66427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i="1" dirty="0">
                <a:solidFill>
                  <a:srgbClr val="FF3399"/>
                </a:solidFill>
              </a:rPr>
              <a:t>Julie </a:t>
            </a:r>
            <a:r>
              <a:rPr lang="fr-FR" b="1" i="1" dirty="0" err="1">
                <a:solidFill>
                  <a:srgbClr val="FF3399"/>
                </a:solidFill>
              </a:rPr>
              <a:t>Givaudan</a:t>
            </a:r>
            <a:r>
              <a:rPr lang="fr-FR" b="1" i="1" dirty="0">
                <a:solidFill>
                  <a:srgbClr val="FF3399"/>
                </a:solidFill>
              </a:rPr>
              <a:t> 32 ans </a:t>
            </a:r>
            <a:br>
              <a:rPr lang="fr-FR" dirty="0">
                <a:solidFill>
                  <a:srgbClr val="FF3399"/>
                </a:solidFill>
              </a:rPr>
            </a:br>
            <a:r>
              <a:rPr lang="fr-FR" dirty="0">
                <a:solidFill>
                  <a:srgbClr val="FF3399"/>
                </a:solidFill>
              </a:rPr>
              <a:t>maraîchage bio diversifié sur 2ha / 40 parts de récoltes </a:t>
            </a:r>
          </a:p>
          <a:p>
            <a:r>
              <a:rPr lang="fr-FR" dirty="0">
                <a:solidFill>
                  <a:srgbClr val="FF3399"/>
                </a:solidFill>
              </a:rPr>
              <a:t>BPREA 2018/2019 / Parcours PPP en cours / prévisionnel économique réalisé avec AFOCG </a:t>
            </a:r>
          </a:p>
          <a:p>
            <a:r>
              <a:rPr lang="fr-FR" dirty="0">
                <a:solidFill>
                  <a:srgbClr val="FF3399"/>
                </a:solidFill>
              </a:rPr>
              <a:t>Capital personnel important qui lui permet d’autofinancer son projet à 100% (projet agricole + maison) </a:t>
            </a:r>
          </a:p>
          <a:p>
            <a:r>
              <a:rPr lang="fr-FR" dirty="0">
                <a:solidFill>
                  <a:srgbClr val="FF3399"/>
                </a:solidFill>
              </a:rPr>
              <a:t>Pas de besoin</a:t>
            </a:r>
            <a:r>
              <a:rPr lang="fr-FR" baseline="0" dirty="0">
                <a:solidFill>
                  <a:srgbClr val="FF3399"/>
                </a:solidFill>
              </a:rPr>
              <a:t> en bâti (va fonctionner avec des containers pour stockage + la maison sera tout à côté des parcelles cultivées // peu mécanisée) </a:t>
            </a:r>
            <a:endParaRPr lang="fr-FR" dirty="0">
              <a:solidFill>
                <a:srgbClr val="FF3399"/>
              </a:solidFill>
            </a:endParaRPr>
          </a:p>
          <a:p>
            <a:r>
              <a:rPr lang="fr-FR" dirty="0">
                <a:solidFill>
                  <a:srgbClr val="FF3399"/>
                </a:solidFill>
              </a:rPr>
              <a:t>Point faible : peu d’expérience (6mois,</a:t>
            </a:r>
            <a:r>
              <a:rPr lang="fr-FR" baseline="0" dirty="0">
                <a:solidFill>
                  <a:srgbClr val="FF3399"/>
                </a:solidFill>
              </a:rPr>
              <a:t> pas de saison complète chez un autre maraîcher </a:t>
            </a:r>
            <a:r>
              <a:rPr lang="fr-FR" baseline="0" dirty="0">
                <a:solidFill>
                  <a:srgbClr val="FF3399"/>
                </a:solidFill>
                <a:sym typeface="Wingdings" panose="05000000000000000000" pitchFamily="2" charset="2"/>
              </a:rPr>
              <a:t> quelle possibilité pour salariat ou stage à partir de mars 2020 et avant le démarrage du projet ?) </a:t>
            </a:r>
          </a:p>
          <a:p>
            <a:endParaRPr lang="fr-FR" baseline="0" dirty="0">
              <a:solidFill>
                <a:srgbClr val="FF3399"/>
              </a:solidFill>
              <a:sym typeface="Wingdings" panose="05000000000000000000" pitchFamily="2" charset="2"/>
            </a:endParaRPr>
          </a:p>
          <a:p>
            <a:r>
              <a:rPr lang="fr-FR" b="1" i="1" baseline="0" dirty="0" err="1">
                <a:solidFill>
                  <a:srgbClr val="FF3399"/>
                </a:solidFill>
                <a:sym typeface="Wingdings" panose="05000000000000000000" pitchFamily="2" charset="2"/>
              </a:rPr>
              <a:t>Abdennour</a:t>
            </a:r>
            <a:r>
              <a:rPr lang="fr-FR" b="1" i="1" baseline="0" dirty="0">
                <a:solidFill>
                  <a:srgbClr val="FF3399"/>
                </a:solidFill>
                <a:sym typeface="Wingdings" panose="05000000000000000000" pitchFamily="2" charset="2"/>
              </a:rPr>
              <a:t> </a:t>
            </a:r>
            <a:r>
              <a:rPr lang="fr-FR" b="1" i="1" baseline="0" dirty="0" err="1">
                <a:solidFill>
                  <a:srgbClr val="FF3399"/>
                </a:solidFill>
                <a:sym typeface="Wingdings" panose="05000000000000000000" pitchFamily="2" charset="2"/>
              </a:rPr>
              <a:t>Hammad</a:t>
            </a:r>
            <a:r>
              <a:rPr lang="fr-FR" b="1" i="1" baseline="0" dirty="0">
                <a:solidFill>
                  <a:srgbClr val="FF3399"/>
                </a:solidFill>
                <a:sym typeface="Wingdings" panose="05000000000000000000" pitchFamily="2" charset="2"/>
              </a:rPr>
              <a:t> et Isabelle Thiers 33 et 32 ans</a:t>
            </a:r>
          </a:p>
          <a:p>
            <a:r>
              <a:rPr lang="fr-FR" b="0" i="0" baseline="0" dirty="0">
                <a:solidFill>
                  <a:srgbClr val="FF3399"/>
                </a:solidFill>
                <a:sym typeface="Wingdings" panose="05000000000000000000" pitchFamily="2" charset="2"/>
              </a:rPr>
              <a:t>Caprin lait sur environ 60ha – achat en propre de 1000m² pour construction du bâtiment d’élevage </a:t>
            </a:r>
            <a:br>
              <a:rPr lang="fr-FR" b="0" i="0" baseline="0" dirty="0">
                <a:solidFill>
                  <a:srgbClr val="FF3399"/>
                </a:solidFill>
                <a:sym typeface="Wingdings" panose="05000000000000000000" pitchFamily="2" charset="2"/>
              </a:rPr>
            </a:br>
            <a:r>
              <a:rPr lang="fr-FR" b="0" i="0" baseline="0" dirty="0">
                <a:solidFill>
                  <a:srgbClr val="FF3399"/>
                </a:solidFill>
                <a:sym typeface="Wingdings" panose="05000000000000000000" pitchFamily="2" charset="2"/>
              </a:rPr>
              <a:t>BPREA validé début 2019 / salariat et stage dans différents élevages caprins / PPP en cours / prévisionnel économique réalisé en autonomie (</a:t>
            </a:r>
            <a:r>
              <a:rPr lang="fr-FR" b="0" i="0" baseline="0" dirty="0" err="1">
                <a:solidFill>
                  <a:srgbClr val="FF3399"/>
                </a:solidFill>
                <a:sym typeface="Wingdings" panose="05000000000000000000" pitchFamily="2" charset="2"/>
              </a:rPr>
              <a:t>Abdennour</a:t>
            </a:r>
            <a:r>
              <a:rPr lang="fr-FR" b="0" i="0" baseline="0" dirty="0">
                <a:solidFill>
                  <a:srgbClr val="FF3399"/>
                </a:solidFill>
                <a:sym typeface="Wingdings" panose="05000000000000000000" pitchFamily="2" charset="2"/>
              </a:rPr>
              <a:t> est ancien contrôleur de gestion) </a:t>
            </a:r>
          </a:p>
          <a:p>
            <a:r>
              <a:rPr lang="fr-FR" b="0" i="0" baseline="0" dirty="0">
                <a:solidFill>
                  <a:srgbClr val="FF3399"/>
                </a:solidFill>
                <a:sym typeface="Wingdings" panose="05000000000000000000" pitchFamily="2" charset="2"/>
              </a:rPr>
              <a:t>Validation du financement du projet agricole par NEF / capital personnel pour maison</a:t>
            </a:r>
          </a:p>
          <a:p>
            <a:endParaRPr lang="fr-FR" b="0" i="0" baseline="0" dirty="0">
              <a:solidFill>
                <a:srgbClr val="FF3399"/>
              </a:solidFill>
              <a:sym typeface="Wingdings" panose="05000000000000000000" pitchFamily="2" charset="2"/>
            </a:endParaRPr>
          </a:p>
          <a:p>
            <a:r>
              <a:rPr lang="fr-FR" b="1" i="1" baseline="0" dirty="0" err="1">
                <a:solidFill>
                  <a:srgbClr val="FF3399"/>
                </a:solidFill>
                <a:sym typeface="Wingdings" panose="05000000000000000000" pitchFamily="2" charset="2"/>
              </a:rPr>
              <a:t>Keryan</a:t>
            </a:r>
            <a:r>
              <a:rPr lang="fr-FR" b="1" i="1" baseline="0" dirty="0">
                <a:solidFill>
                  <a:srgbClr val="FF3399"/>
                </a:solidFill>
                <a:sym typeface="Wingdings" panose="05000000000000000000" pitchFamily="2" charset="2"/>
              </a:rPr>
              <a:t> Sil 28 ans </a:t>
            </a:r>
          </a:p>
          <a:p>
            <a:r>
              <a:rPr lang="fr-FR" b="0" i="0" baseline="0" dirty="0">
                <a:solidFill>
                  <a:srgbClr val="FF3399"/>
                </a:solidFill>
                <a:sym typeface="Wingdings" panose="05000000000000000000" pitchFamily="2" charset="2"/>
              </a:rPr>
              <a:t>Porcs plein air et brebis transhumantes (seront ponctuellement sur site, agneaux engraissés sur site) </a:t>
            </a:r>
          </a:p>
          <a:p>
            <a:r>
              <a:rPr lang="fr-FR" b="0" i="0" baseline="0" dirty="0">
                <a:solidFill>
                  <a:srgbClr val="FF3399"/>
                </a:solidFill>
                <a:sym typeface="Wingdings" panose="05000000000000000000" pitchFamily="2" charset="2"/>
              </a:rPr>
              <a:t>Fils de paysans installés à 10km / études agricoles / PPP validé en 2016 mais nécessaire de revalider le stage 21h car ne s’était pas installé dans les 3 ans </a:t>
            </a:r>
            <a:br>
              <a:rPr lang="fr-FR" b="0" i="0" baseline="0" dirty="0">
                <a:solidFill>
                  <a:srgbClr val="FF3399"/>
                </a:solidFill>
                <a:sym typeface="Wingdings" panose="05000000000000000000" pitchFamily="2" charset="2"/>
              </a:rPr>
            </a:br>
            <a:r>
              <a:rPr lang="fr-FR" b="0" i="0" baseline="0" dirty="0">
                <a:solidFill>
                  <a:srgbClr val="FF3399"/>
                </a:solidFill>
                <a:sym typeface="Wingdings" panose="05000000000000000000" pitchFamily="2" charset="2"/>
              </a:rPr>
              <a:t>Validation du financement projet agricole + habitation perso par Crédit Agricole </a:t>
            </a:r>
          </a:p>
          <a:p>
            <a:r>
              <a:rPr lang="fr-FR" b="0" i="0" baseline="0" dirty="0">
                <a:solidFill>
                  <a:srgbClr val="FF3399"/>
                </a:solidFill>
                <a:sym typeface="Wingdings" panose="05000000000000000000" pitchFamily="2" charset="2"/>
              </a:rPr>
              <a:t>Pas de besoin en bâti (cabanes plein air démontables, hangar démontable, tunnel pour matériel, ferma familiale proche) </a:t>
            </a:r>
          </a:p>
          <a:p>
            <a:r>
              <a:rPr lang="fr-FR" b="0" i="0" baseline="0" dirty="0">
                <a:solidFill>
                  <a:srgbClr val="FF3399"/>
                </a:solidFill>
                <a:sym typeface="Wingdings" panose="05000000000000000000" pitchFamily="2" charset="2"/>
              </a:rPr>
              <a:t>Point faible : le moins investit aujourd’hui dans le projet collectif </a:t>
            </a:r>
            <a:br>
              <a:rPr lang="fr-FR" b="0" i="0" baseline="0" dirty="0">
                <a:solidFill>
                  <a:srgbClr val="FF3399"/>
                </a:solidFill>
                <a:sym typeface="Wingdings" panose="05000000000000000000" pitchFamily="2" charset="2"/>
              </a:rPr>
            </a:br>
            <a:endParaRPr lang="fr-FR" b="0" i="0" baseline="0" dirty="0">
              <a:solidFill>
                <a:srgbClr val="FF3399"/>
              </a:solidFill>
              <a:sym typeface="Wingdings" panose="05000000000000000000" pitchFamily="2" charset="2"/>
            </a:endParaRPr>
          </a:p>
          <a:p>
            <a:r>
              <a:rPr lang="fr-FR" b="0" i="0" baseline="0" dirty="0">
                <a:solidFill>
                  <a:srgbClr val="FF3399"/>
                </a:solidFill>
                <a:sym typeface="Wingdings" panose="05000000000000000000" pitchFamily="2" charset="2"/>
              </a:rPr>
              <a:t> Usage du hangar + possibilité de 4° projet</a:t>
            </a:r>
            <a:endParaRPr lang="fr-FR" b="0" i="0" dirty="0">
              <a:solidFill>
                <a:srgbClr val="FF3399"/>
              </a:solidFill>
            </a:endParaRPr>
          </a:p>
          <a:p>
            <a:endParaRPr lang="fr-FR" dirty="0"/>
          </a:p>
        </p:txBody>
      </p:sp>
      <p:sp>
        <p:nvSpPr>
          <p:cNvPr id="4" name="Espace réservé du numéro de diapositive 3"/>
          <p:cNvSpPr>
            <a:spLocks noGrp="1"/>
          </p:cNvSpPr>
          <p:nvPr>
            <p:ph type="sldNum" sz="quarter" idx="10"/>
          </p:nvPr>
        </p:nvSpPr>
        <p:spPr/>
        <p:txBody>
          <a:bodyPr/>
          <a:lstStyle/>
          <a:p>
            <a:fld id="{9254C761-3F11-4825-BD17-D6B9CD2B1C33}" type="slidenum">
              <a:rPr lang="fr-FR" smtClean="0"/>
              <a:t>21</a:t>
            </a:fld>
            <a:endParaRPr lang="fr-FR"/>
          </a:p>
        </p:txBody>
      </p:sp>
    </p:spTree>
    <p:extLst>
      <p:ext uri="{BB962C8B-B14F-4D97-AF65-F5344CB8AC3E}">
        <p14:creationId xmlns:p14="http://schemas.microsoft.com/office/powerpoint/2010/main" val="9425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commentaires 2"/>
          <p:cNvSpPr>
            <a:spLocks noGrp="1"/>
          </p:cNvSpPr>
          <p:nvPr>
            <p:ph type="body" idx="1"/>
          </p:nvPr>
        </p:nvSpPr>
        <p:spPr bwMode="auto">
          <a:xfrm>
            <a:off x="446509" y="4963319"/>
            <a:ext cx="6062835" cy="4849576"/>
          </a:xfrm>
        </p:spPr>
        <p:txBody>
          <a:bodyPr/>
          <a:lstStyle/>
          <a:p>
            <a:pPr>
              <a:defRPr/>
            </a:pPr>
            <a:r>
              <a:rPr lang="fr-FR" sz="1200" b="1"/>
              <a:t>Pourquoi TDL existe :</a:t>
            </a:r>
            <a:endParaRPr/>
          </a:p>
          <a:p>
            <a:pPr>
              <a:defRPr/>
            </a:pPr>
            <a:endParaRPr lang="fr-FR" sz="1200" b="1"/>
          </a:p>
          <a:p>
            <a:pPr marL="171450" indent="-171450">
              <a:buFont typeface="Wingdings"/>
              <a:buChar char="§"/>
              <a:defRPr/>
            </a:pPr>
            <a:r>
              <a:rPr lang="fr-FR"/>
              <a:t>En France, en moyenne depuis 10 ans, </a:t>
            </a:r>
            <a:r>
              <a:rPr lang="fr-FR" b="1"/>
              <a:t>44000 ha ont été artificialisés </a:t>
            </a:r>
            <a:r>
              <a:rPr lang="fr-FR"/>
              <a:t>par an, soit l’équivalent d’un département qui disparait tous les 13 ans</a:t>
            </a:r>
            <a:endParaRPr/>
          </a:p>
          <a:p>
            <a:pPr>
              <a:defRPr/>
            </a:pPr>
            <a:r>
              <a:rPr lang="fr-FR" b="1">
                <a:solidFill>
                  <a:srgbClr val="C00000"/>
                </a:solidFill>
              </a:rPr>
              <a:t>Conséquence : moins de terres agricoles</a:t>
            </a:r>
            <a:endParaRPr/>
          </a:p>
          <a:p>
            <a:pPr>
              <a:defRPr/>
            </a:pPr>
            <a:endParaRPr lang="fr-FR" b="1">
              <a:solidFill>
                <a:srgbClr val="C00000"/>
              </a:solidFill>
            </a:endParaRPr>
          </a:p>
          <a:p>
            <a:pPr marL="171450" indent="-171450">
              <a:buFont typeface="Wingdings"/>
              <a:buChar char="§"/>
              <a:defRPr/>
            </a:pPr>
            <a:r>
              <a:rPr lang="fr-FR"/>
              <a:t>Environ </a:t>
            </a:r>
            <a:r>
              <a:rPr lang="fr-FR" b="1"/>
              <a:t>25% des agriculteurs </a:t>
            </a:r>
            <a:r>
              <a:rPr lang="fr-FR"/>
              <a:t>seront à l’âge de la retraite d’ici 2030 (soit 8 ans) dont 1/3 sans repreneur identifié</a:t>
            </a:r>
            <a:endParaRPr/>
          </a:p>
          <a:p>
            <a:pPr>
              <a:defRPr/>
            </a:pPr>
            <a:r>
              <a:rPr lang="fr-FR" b="1">
                <a:solidFill>
                  <a:srgbClr val="C00000"/>
                </a:solidFill>
              </a:rPr>
              <a:t>Conséquence : de – en – de paysans</a:t>
            </a:r>
            <a:endParaRPr/>
          </a:p>
          <a:p>
            <a:pPr>
              <a:defRPr/>
            </a:pPr>
            <a:endParaRPr lang="fr-FR" sz="1200" b="0"/>
          </a:p>
          <a:p>
            <a:pPr marL="171450" indent="-171450">
              <a:buFont typeface="Wingdings"/>
              <a:buChar char="§"/>
              <a:defRPr/>
            </a:pPr>
            <a:r>
              <a:rPr lang="fr-FR" sz="1200" b="1"/>
              <a:t>2/3 des surfaces</a:t>
            </a:r>
            <a:r>
              <a:rPr lang="fr-FR" sz="1200" b="0"/>
              <a:t>, aujourd’hui libérées, vont conduire à l’agrandissement d’exploitations existantes</a:t>
            </a:r>
            <a:endParaRPr/>
          </a:p>
          <a:p>
            <a:pPr marL="0" indent="0">
              <a:buFontTx/>
              <a:buNone/>
              <a:defRPr/>
            </a:pPr>
            <a:r>
              <a:rPr lang="fr-FR" sz="1200" b="1">
                <a:solidFill>
                  <a:srgbClr val="C00000"/>
                </a:solidFill>
              </a:rPr>
              <a:t>Conséquence : des fermes de + en + grandes et difficile à transmettre </a:t>
            </a:r>
            <a:endParaRPr/>
          </a:p>
          <a:p>
            <a:pPr marL="0" indent="0">
              <a:buFontTx/>
              <a:buNone/>
              <a:defRPr/>
            </a:pPr>
            <a:endParaRPr lang="fr-FR" sz="1200" b="0"/>
          </a:p>
          <a:p>
            <a:pPr marL="171450" indent="-171450">
              <a:buFont typeface="Wingdings"/>
              <a:buChar char="§"/>
              <a:defRPr/>
            </a:pPr>
            <a:endParaRPr lang="fr-FR" sz="1200" b="0"/>
          </a:p>
          <a:p>
            <a:pPr marL="0" indent="0">
              <a:buFont typeface="Wingdings"/>
              <a:buNone/>
              <a:defRPr/>
            </a:pPr>
            <a:endParaRPr lang="fr-FR" sz="1200" b="0"/>
          </a:p>
          <a:p>
            <a:pPr>
              <a:defRPr/>
            </a:pPr>
            <a:r>
              <a:rPr lang="fr-FR" sz="1200" b="1">
                <a:solidFill>
                  <a:srgbClr val="C00000"/>
                </a:solidFill>
              </a:rPr>
              <a:t>Déf artificialisation galopante </a:t>
            </a:r>
            <a:r>
              <a:rPr lang="fr-FR" sz="1200" b="1"/>
              <a:t>:</a:t>
            </a:r>
            <a:r>
              <a:rPr lang="fr-FR" sz="1200" b="0"/>
              <a:t> sols bâtis, sols revêtus ou stabilisés (routes, voies ferrées, parkings, chemins, terrains vagues, espaces verts urbains, équipement sportifs et de loisirs..).</a:t>
            </a:r>
            <a:endParaRPr/>
          </a:p>
          <a:p>
            <a:pPr>
              <a:defRPr/>
            </a:pPr>
            <a:r>
              <a:rPr lang="fr-FR" sz="1200" b="0"/>
              <a:t>Modèle agricole conventionnel qui dégrade la terre (pesticides, labours profonds, monocultures ..)</a:t>
            </a:r>
            <a:endParaRPr/>
          </a:p>
          <a:p>
            <a:pPr>
              <a:defRPr/>
            </a:pPr>
            <a:endParaRPr lang="fr-FR" sz="1200" b="0"/>
          </a:p>
          <a:p>
            <a:pPr marL="0" indent="0">
              <a:buNone/>
              <a:defRPr/>
            </a:pPr>
            <a:endParaRPr lang="fr-FR" b="0"/>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2</a:t>
            </a:fld>
            <a:endParaRPr lang="fr-FR"/>
          </a:p>
        </p:txBody>
      </p:sp>
    </p:spTree>
    <p:extLst>
      <p:ext uri="{BB962C8B-B14F-4D97-AF65-F5344CB8AC3E}">
        <p14:creationId xmlns:p14="http://schemas.microsoft.com/office/powerpoint/2010/main" val="1038712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882650" y="350838"/>
            <a:ext cx="5387975" cy="4041775"/>
          </a:xfrm>
        </p:spPr>
      </p:sp>
      <p:sp>
        <p:nvSpPr>
          <p:cNvPr id="3" name="Espace réservé des commentaires 2"/>
          <p:cNvSpPr>
            <a:spLocks noGrp="1"/>
          </p:cNvSpPr>
          <p:nvPr>
            <p:ph type="body" idx="1"/>
          </p:nvPr>
        </p:nvSpPr>
        <p:spPr bwMode="auto">
          <a:xfrm>
            <a:off x="186981" y="4494292"/>
            <a:ext cx="6062834" cy="3440771"/>
          </a:xfrm>
        </p:spPr>
        <p:txBody>
          <a:bodyPr/>
          <a:lstStyle/>
          <a:p>
            <a:pPr>
              <a:defRPr/>
            </a:pPr>
            <a:r>
              <a:rPr lang="fr-FR"/>
              <a:t>Ferme du Bois des folies située dans le 91 dans le secteur du Gâtinais, à 37 km au sud de Paris.</a:t>
            </a:r>
            <a:endParaRPr/>
          </a:p>
          <a:p>
            <a:pPr>
              <a:defRPr/>
            </a:pPr>
            <a:endParaRPr lang="fr-FR"/>
          </a:p>
          <a:p>
            <a:pPr>
              <a:defRPr/>
            </a:pPr>
            <a:r>
              <a:rPr lang="fr-FR"/>
              <a:t>Projet d’envergure pour TDL : site 100 ha actuellement en friche, accueillera des activités diversifiées de polyculture et d’élevage. </a:t>
            </a:r>
            <a:endParaRPr/>
          </a:p>
          <a:p>
            <a:pPr>
              <a:defRPr/>
            </a:pPr>
            <a:r>
              <a:rPr lang="fr-FR"/>
              <a:t>Coacquisition porté par Terre de Liens et la Caisse des dépôts et consignations biodiversité (CDCB) permettra d’allier gestion agricole et environnementale. …</a:t>
            </a:r>
            <a:endParaRPr/>
          </a:p>
          <a:p>
            <a:pPr>
              <a:defRPr/>
            </a:pPr>
            <a:endParaRPr lang="fr-FR"/>
          </a:p>
          <a:p>
            <a:pPr>
              <a:defRPr/>
            </a:pPr>
            <a:r>
              <a:rPr lang="fr-FR"/>
              <a:t>Historique : site était la propriété de l’État depuis les années 60. Hébergeait notamment un centre émetteur de la DGAC. </a:t>
            </a:r>
            <a:endParaRPr/>
          </a:p>
          <a:p>
            <a:pPr>
              <a:defRPr/>
            </a:pPr>
            <a:r>
              <a:rPr lang="fr-FR"/>
              <a:t>Une partie des terres était laissée en jouissance à des agriculteurs qui y cultivaient essentiellement des céréales. </a:t>
            </a:r>
            <a:endParaRPr/>
          </a:p>
          <a:p>
            <a:pPr>
              <a:defRPr/>
            </a:pPr>
            <a:r>
              <a:rPr lang="fr-FR"/>
              <a:t>Ensuite, le site accueille des courses de 4X4. </a:t>
            </a:r>
            <a:endParaRPr/>
          </a:p>
          <a:p>
            <a:pPr>
              <a:defRPr/>
            </a:pPr>
            <a:r>
              <a:rPr lang="fr-FR"/>
              <a:t>À partir de 2015, terres en friche. Durant toutes ces périodes et jusqu’à aujourd’hui, le bâtiment central continue d’abriter les archives de la DGAC.</a:t>
            </a:r>
            <a:endParaRPr/>
          </a:p>
          <a:p>
            <a:pPr>
              <a:defRPr/>
            </a:pPr>
            <a:endParaRPr lang="fr-FR"/>
          </a:p>
          <a:p>
            <a:pPr>
              <a:defRPr/>
            </a:pPr>
            <a:endParaRPr lang="fr-FR"/>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22</a:t>
            </a:fld>
            <a:endParaRPr lang="fr-FR"/>
          </a:p>
        </p:txBody>
      </p:sp>
    </p:spTree>
    <p:extLst>
      <p:ext uri="{BB962C8B-B14F-4D97-AF65-F5344CB8AC3E}">
        <p14:creationId xmlns:p14="http://schemas.microsoft.com/office/powerpoint/2010/main" val="1777475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882650" y="350838"/>
            <a:ext cx="5387975" cy="4041775"/>
          </a:xfrm>
        </p:spPr>
      </p:sp>
      <p:sp>
        <p:nvSpPr>
          <p:cNvPr id="3" name="Espace réservé des commentaires 2"/>
          <p:cNvSpPr>
            <a:spLocks noGrp="1"/>
          </p:cNvSpPr>
          <p:nvPr>
            <p:ph type="body" idx="1"/>
          </p:nvPr>
        </p:nvSpPr>
        <p:spPr bwMode="auto">
          <a:xfrm>
            <a:off x="186981" y="4494292"/>
            <a:ext cx="6062834" cy="3440771"/>
          </a:xfrm>
        </p:spPr>
        <p:txBody>
          <a:bodyPr/>
          <a:lstStyle/>
          <a:p>
            <a:pPr>
              <a:defRPr/>
            </a:pPr>
            <a:r>
              <a:rPr lang="fr-FR"/>
              <a:t>Ferme du Bois des folies située dans le 91 dans le secteur du Gâtinais, à 37 km au sud de Paris.</a:t>
            </a:r>
            <a:endParaRPr/>
          </a:p>
          <a:p>
            <a:pPr>
              <a:defRPr/>
            </a:pPr>
            <a:endParaRPr lang="fr-FR"/>
          </a:p>
          <a:p>
            <a:pPr>
              <a:defRPr/>
            </a:pPr>
            <a:r>
              <a:rPr lang="fr-FR"/>
              <a:t>Projet d’envergure pour TDL : site 100 ha actuellement en friche, accueillera des activités diversifiées de polyculture et d’élevage. </a:t>
            </a:r>
            <a:endParaRPr/>
          </a:p>
          <a:p>
            <a:pPr>
              <a:defRPr/>
            </a:pPr>
            <a:r>
              <a:rPr lang="fr-FR"/>
              <a:t>Coacquisition porté par Terre de Liens et la Caisse des dépôts et consignations biodiversité (CDCB) permettra d’allier gestion agricole et environnementale. …</a:t>
            </a:r>
            <a:endParaRPr/>
          </a:p>
          <a:p>
            <a:pPr>
              <a:defRPr/>
            </a:pPr>
            <a:endParaRPr lang="fr-FR"/>
          </a:p>
          <a:p>
            <a:pPr>
              <a:defRPr/>
            </a:pPr>
            <a:r>
              <a:rPr lang="fr-FR"/>
              <a:t>Historique : site était la propriété de l’État depuis les années 60. Hébergeait notamment un centre émetteur de la DGAC. </a:t>
            </a:r>
            <a:endParaRPr/>
          </a:p>
          <a:p>
            <a:pPr>
              <a:defRPr/>
            </a:pPr>
            <a:r>
              <a:rPr lang="fr-FR"/>
              <a:t>Une partie des terres était laissée en jouissance à des agriculteurs qui y cultivaient essentiellement des céréales. </a:t>
            </a:r>
            <a:endParaRPr/>
          </a:p>
          <a:p>
            <a:pPr>
              <a:defRPr/>
            </a:pPr>
            <a:r>
              <a:rPr lang="fr-FR"/>
              <a:t>Ensuite, le site accueille des courses de 4X4. </a:t>
            </a:r>
            <a:endParaRPr/>
          </a:p>
          <a:p>
            <a:pPr>
              <a:defRPr/>
            </a:pPr>
            <a:r>
              <a:rPr lang="fr-FR"/>
              <a:t>À partir de 2015, terres en friche. Durant toutes ces périodes et jusqu’à aujourd’hui, le bâtiment central continue d’abriter les archives de la DGAC.</a:t>
            </a:r>
            <a:endParaRPr/>
          </a:p>
          <a:p>
            <a:pPr>
              <a:defRPr/>
            </a:pPr>
            <a:endParaRPr lang="fr-FR"/>
          </a:p>
          <a:p>
            <a:pPr>
              <a:defRPr/>
            </a:pPr>
            <a:endParaRPr lang="fr-FR"/>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23</a:t>
            </a:fld>
            <a:endParaRPr lang="fr-FR"/>
          </a:p>
        </p:txBody>
      </p:sp>
    </p:spTree>
    <p:extLst>
      <p:ext uri="{BB962C8B-B14F-4D97-AF65-F5344CB8AC3E}">
        <p14:creationId xmlns:p14="http://schemas.microsoft.com/office/powerpoint/2010/main" val="366781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commentaires 2"/>
          <p:cNvSpPr>
            <a:spLocks noGrp="1"/>
          </p:cNvSpPr>
          <p:nvPr>
            <p:ph type="body" idx="1"/>
          </p:nvPr>
        </p:nvSpPr>
        <p:spPr bwMode="auto">
          <a:xfrm>
            <a:off x="671730" y="4963319"/>
            <a:ext cx="5390933" cy="4849576"/>
          </a:xfrm>
        </p:spPr>
        <p:txBody>
          <a:bodyPr/>
          <a:lstStyle/>
          <a:p>
            <a:pPr marL="0" marR="0" lvl="0" indent="0" algn="l" defTabSz="914400">
              <a:lnSpc>
                <a:spcPct val="100000"/>
              </a:lnSpc>
              <a:spcBef>
                <a:spcPts val="0"/>
              </a:spcBef>
              <a:spcAft>
                <a:spcPts val="0"/>
              </a:spcAft>
              <a:buClrTx/>
              <a:buSzTx/>
              <a:buFont typeface="Arial"/>
              <a:buNone/>
              <a:defRPr/>
            </a:pPr>
            <a:r>
              <a:rPr lang="fr-FR" sz="1000" b="0"/>
              <a:t>Recensement agriculture 2020</a:t>
            </a:r>
            <a:endParaRPr/>
          </a:p>
          <a:p>
            <a:pPr marL="0" marR="0" lvl="0" indent="0" algn="l" defTabSz="914400">
              <a:lnSpc>
                <a:spcPct val="100000"/>
              </a:lnSpc>
              <a:spcBef>
                <a:spcPts val="0"/>
              </a:spcBef>
              <a:spcAft>
                <a:spcPts val="0"/>
              </a:spcAft>
              <a:buClrTx/>
              <a:buSzTx/>
              <a:buFont typeface="Arial"/>
              <a:buNone/>
              <a:defRPr/>
            </a:pPr>
            <a:r>
              <a:rPr lang="fr-FR" sz="1000" b="0"/>
              <a:t>Source </a:t>
            </a:r>
            <a:r>
              <a:rPr lang="fr-FR" sz="1000" b="1"/>
              <a:t>www.agreste.agriculture.gouv.fr - Ministère de l’Agriculture et de l’Alimentation</a:t>
            </a:r>
            <a:endParaRPr/>
          </a:p>
          <a:p>
            <a:pPr marL="0" marR="0" lvl="0" indent="0" algn="l" defTabSz="914400">
              <a:lnSpc>
                <a:spcPct val="100000"/>
              </a:lnSpc>
              <a:spcBef>
                <a:spcPts val="0"/>
              </a:spcBef>
              <a:spcAft>
                <a:spcPts val="0"/>
              </a:spcAft>
              <a:buClrTx/>
              <a:buSzTx/>
              <a:buFont typeface="Arial"/>
              <a:buNone/>
              <a:defRPr/>
            </a:pPr>
            <a:r>
              <a:rPr lang="fr-FR" sz="1000" b="0"/>
              <a:t>Réalisé tous les 10 ans, le recensement agricole permet d’avoir une vision précise et exhaustive de l’agriculture à une échelle géographique fine et d’en analyser ses évolutions. Sont interrogées l’ensemble des exploitations agricoles, selon critères notamment activité et minimum de SAU </a:t>
            </a:r>
            <a:endParaRPr/>
          </a:p>
          <a:p>
            <a:pPr marL="0" marR="0" lvl="0" indent="0" algn="l" defTabSz="914400">
              <a:lnSpc>
                <a:spcPct val="100000"/>
              </a:lnSpc>
              <a:spcBef>
                <a:spcPts val="0"/>
              </a:spcBef>
              <a:spcAft>
                <a:spcPts val="0"/>
              </a:spcAft>
              <a:buClrTx/>
              <a:buSzTx/>
              <a:buFont typeface="Arial"/>
              <a:buNone/>
              <a:defRPr/>
            </a:pPr>
            <a:endParaRPr lang="fr-FR" b="1"/>
          </a:p>
          <a:p>
            <a:pPr marL="0" marR="0" lvl="0" indent="0" algn="l" defTabSz="914400">
              <a:lnSpc>
                <a:spcPct val="100000"/>
              </a:lnSpc>
              <a:spcBef>
                <a:spcPts val="0"/>
              </a:spcBef>
              <a:spcAft>
                <a:spcPts val="0"/>
              </a:spcAft>
              <a:buClrTx/>
              <a:buSzTx/>
              <a:buFont typeface="Arial"/>
              <a:buNone/>
              <a:defRPr/>
            </a:pPr>
            <a:endParaRPr lang="fr-FR"/>
          </a:p>
          <a:p>
            <a:pPr marL="0" marR="0" lvl="0" indent="0" algn="l" defTabSz="914400">
              <a:lnSpc>
                <a:spcPct val="100000"/>
              </a:lnSpc>
              <a:spcBef>
                <a:spcPts val="0"/>
              </a:spcBef>
              <a:spcAft>
                <a:spcPts val="0"/>
              </a:spcAft>
              <a:buClrTx/>
              <a:buSzTx/>
              <a:buFont typeface="Arial"/>
              <a:buNone/>
              <a:defRPr/>
            </a:pPr>
            <a:endParaRPr lang="fr-FR"/>
          </a:p>
          <a:p>
            <a:pPr marL="0" marR="0" lvl="0" indent="0" algn="l" defTabSz="914400">
              <a:lnSpc>
                <a:spcPct val="100000"/>
              </a:lnSpc>
              <a:spcBef>
                <a:spcPts val="0"/>
              </a:spcBef>
              <a:spcAft>
                <a:spcPts val="0"/>
              </a:spcAft>
              <a:buClrTx/>
              <a:buSzTx/>
              <a:buFont typeface="Arial"/>
              <a:buNone/>
              <a:defRPr/>
            </a:pPr>
            <a:endParaRPr lang="fr-FR"/>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commentaires 2"/>
          <p:cNvSpPr>
            <a:spLocks noGrp="1"/>
          </p:cNvSpPr>
          <p:nvPr>
            <p:ph type="body" idx="1"/>
          </p:nvPr>
        </p:nvSpPr>
        <p:spPr bwMode="auto">
          <a:xfrm>
            <a:off x="446509" y="4963319"/>
            <a:ext cx="6062835" cy="4849576"/>
          </a:xfrm>
        </p:spPr>
        <p:txBody>
          <a:bodyPr/>
          <a:lstStyle/>
          <a:p>
            <a:pPr>
              <a:defRPr/>
            </a:pPr>
            <a:r>
              <a:rPr lang="fr-FR" sz="1200" b="1"/>
              <a:t>Pourquoi TDL existe :</a:t>
            </a:r>
            <a:endParaRPr/>
          </a:p>
          <a:p>
            <a:pPr>
              <a:defRPr/>
            </a:pPr>
            <a:endParaRPr lang="fr-FR" sz="1200" b="1"/>
          </a:p>
          <a:p>
            <a:pPr marL="171450" indent="-171450">
              <a:buFont typeface="Wingdings"/>
              <a:buChar char="§"/>
              <a:defRPr/>
            </a:pPr>
            <a:r>
              <a:rPr lang="fr-FR"/>
              <a:t>En France, en moyenne depuis 10 ans, </a:t>
            </a:r>
            <a:r>
              <a:rPr lang="fr-FR" b="1"/>
              <a:t>44000 ha ont été artificialisés </a:t>
            </a:r>
            <a:r>
              <a:rPr lang="fr-FR"/>
              <a:t>par an, soit l’équivalent d’un département qui disparait tous les 13 ans</a:t>
            </a:r>
            <a:endParaRPr/>
          </a:p>
          <a:p>
            <a:pPr>
              <a:defRPr/>
            </a:pPr>
            <a:r>
              <a:rPr lang="fr-FR" b="1">
                <a:solidFill>
                  <a:srgbClr val="C00000"/>
                </a:solidFill>
              </a:rPr>
              <a:t>Conséquence : moins de terres agricoles</a:t>
            </a:r>
            <a:endParaRPr/>
          </a:p>
          <a:p>
            <a:pPr>
              <a:defRPr/>
            </a:pPr>
            <a:endParaRPr lang="fr-FR" b="1">
              <a:solidFill>
                <a:srgbClr val="C00000"/>
              </a:solidFill>
            </a:endParaRPr>
          </a:p>
          <a:p>
            <a:pPr marL="171450" indent="-171450">
              <a:buFont typeface="Wingdings"/>
              <a:buChar char="§"/>
              <a:defRPr/>
            </a:pPr>
            <a:r>
              <a:rPr lang="fr-FR"/>
              <a:t>Environ </a:t>
            </a:r>
            <a:r>
              <a:rPr lang="fr-FR" b="1"/>
              <a:t>25% des agriculteurs </a:t>
            </a:r>
            <a:r>
              <a:rPr lang="fr-FR"/>
              <a:t>seront à l’âge de la retraite d’ici 2030 (soit 8 ans) dont 1/3 sans repreneur identifié</a:t>
            </a:r>
            <a:endParaRPr/>
          </a:p>
          <a:p>
            <a:pPr>
              <a:defRPr/>
            </a:pPr>
            <a:r>
              <a:rPr lang="fr-FR" b="1">
                <a:solidFill>
                  <a:srgbClr val="C00000"/>
                </a:solidFill>
              </a:rPr>
              <a:t>Conséquence : de – en – de paysans</a:t>
            </a:r>
            <a:endParaRPr/>
          </a:p>
          <a:p>
            <a:pPr>
              <a:defRPr/>
            </a:pPr>
            <a:endParaRPr lang="fr-FR" sz="1200" b="0"/>
          </a:p>
          <a:p>
            <a:pPr marL="171450" indent="-171450">
              <a:buFont typeface="Wingdings"/>
              <a:buChar char="§"/>
              <a:defRPr/>
            </a:pPr>
            <a:r>
              <a:rPr lang="fr-FR" sz="1200" b="1"/>
              <a:t>2/3 des surfaces</a:t>
            </a:r>
            <a:r>
              <a:rPr lang="fr-FR" sz="1200" b="0"/>
              <a:t>, aujourd’hui libérées, vont conduire à l’agrandissement d’exploitations existantes</a:t>
            </a:r>
            <a:endParaRPr/>
          </a:p>
          <a:p>
            <a:pPr marL="0" indent="0">
              <a:buFontTx/>
              <a:buNone/>
              <a:defRPr/>
            </a:pPr>
            <a:r>
              <a:rPr lang="fr-FR" sz="1200" b="1">
                <a:solidFill>
                  <a:srgbClr val="C00000"/>
                </a:solidFill>
              </a:rPr>
              <a:t>Conséquence : des fermes de + en + grandes et difficile à transmettre </a:t>
            </a:r>
            <a:endParaRPr/>
          </a:p>
          <a:p>
            <a:pPr marL="0" indent="0">
              <a:buFontTx/>
              <a:buNone/>
              <a:defRPr/>
            </a:pPr>
            <a:endParaRPr lang="fr-FR" sz="1200" b="0"/>
          </a:p>
          <a:p>
            <a:pPr marL="171450" indent="-171450">
              <a:buFont typeface="Wingdings"/>
              <a:buChar char="§"/>
              <a:defRPr/>
            </a:pPr>
            <a:endParaRPr lang="fr-FR" sz="1200" b="0"/>
          </a:p>
          <a:p>
            <a:pPr marL="0" indent="0">
              <a:buFont typeface="Wingdings"/>
              <a:buNone/>
              <a:defRPr/>
            </a:pPr>
            <a:endParaRPr lang="fr-FR" sz="1200" b="0"/>
          </a:p>
          <a:p>
            <a:pPr>
              <a:defRPr/>
            </a:pPr>
            <a:r>
              <a:rPr lang="fr-FR" sz="1200" b="1">
                <a:solidFill>
                  <a:srgbClr val="C00000"/>
                </a:solidFill>
              </a:rPr>
              <a:t>Déf artificialisation galopante </a:t>
            </a:r>
            <a:r>
              <a:rPr lang="fr-FR" sz="1200" b="1"/>
              <a:t>:</a:t>
            </a:r>
            <a:r>
              <a:rPr lang="fr-FR" sz="1200" b="0"/>
              <a:t> sols bâtis, sols revêtus ou stabilisés (routes, voies ferrées, parkings, chemins, terrains vagues, espaces verts urbains, équipement sportifs et de loisirs..).</a:t>
            </a:r>
            <a:endParaRPr/>
          </a:p>
          <a:p>
            <a:pPr>
              <a:defRPr/>
            </a:pPr>
            <a:r>
              <a:rPr lang="fr-FR" sz="1200" b="0"/>
              <a:t>Modèle agricole conventionnel qui dégrade la terre (pesticides, labours profonds, monocultures ..)</a:t>
            </a:r>
            <a:endParaRPr/>
          </a:p>
          <a:p>
            <a:pPr>
              <a:defRPr/>
            </a:pPr>
            <a:endParaRPr lang="fr-FR" sz="1200" b="0"/>
          </a:p>
          <a:p>
            <a:pPr marL="0" indent="0">
              <a:buNone/>
              <a:defRPr/>
            </a:pPr>
            <a:endParaRPr lang="fr-FR" b="0"/>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4</a:t>
            </a:fld>
            <a:endParaRPr lang="fr-FR"/>
          </a:p>
        </p:txBody>
      </p:sp>
    </p:spTree>
    <p:extLst>
      <p:ext uri="{BB962C8B-B14F-4D97-AF65-F5344CB8AC3E}">
        <p14:creationId xmlns:p14="http://schemas.microsoft.com/office/powerpoint/2010/main" val="218916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commentaires 2"/>
          <p:cNvSpPr>
            <a:spLocks noGrp="1"/>
          </p:cNvSpPr>
          <p:nvPr>
            <p:ph type="body" idx="1"/>
          </p:nvPr>
        </p:nvSpPr>
        <p:spPr bwMode="auto">
          <a:xfrm>
            <a:off x="446509" y="4963319"/>
            <a:ext cx="6062835" cy="4849576"/>
          </a:xfrm>
        </p:spPr>
        <p:txBody>
          <a:bodyPr/>
          <a:lstStyle/>
          <a:p>
            <a:pPr>
              <a:defRPr/>
            </a:pPr>
            <a:r>
              <a:rPr lang="fr-FR" sz="1200" b="1"/>
              <a:t>Pourquoi TDL existe :</a:t>
            </a:r>
            <a:endParaRPr/>
          </a:p>
          <a:p>
            <a:pPr>
              <a:defRPr/>
            </a:pPr>
            <a:endParaRPr lang="fr-FR" sz="1200" b="1"/>
          </a:p>
          <a:p>
            <a:pPr marL="171450" indent="-171450">
              <a:buFont typeface="Wingdings"/>
              <a:buChar char="§"/>
              <a:defRPr/>
            </a:pPr>
            <a:r>
              <a:rPr lang="fr-FR"/>
              <a:t>En France, en moyenne depuis 10 ans, </a:t>
            </a:r>
            <a:r>
              <a:rPr lang="fr-FR" b="1"/>
              <a:t>44000 ha ont été artificialisés </a:t>
            </a:r>
            <a:r>
              <a:rPr lang="fr-FR"/>
              <a:t>par an, soit l’équivalent d’un département qui disparait tous les 13 ans</a:t>
            </a:r>
            <a:endParaRPr/>
          </a:p>
          <a:p>
            <a:pPr>
              <a:defRPr/>
            </a:pPr>
            <a:r>
              <a:rPr lang="fr-FR" b="1">
                <a:solidFill>
                  <a:srgbClr val="C00000"/>
                </a:solidFill>
              </a:rPr>
              <a:t>Conséquence : moins de terres agricoles</a:t>
            </a:r>
            <a:endParaRPr/>
          </a:p>
          <a:p>
            <a:pPr>
              <a:defRPr/>
            </a:pPr>
            <a:endParaRPr lang="fr-FR" b="1">
              <a:solidFill>
                <a:srgbClr val="C00000"/>
              </a:solidFill>
            </a:endParaRPr>
          </a:p>
          <a:p>
            <a:pPr marL="171450" indent="-171450">
              <a:buFont typeface="Wingdings"/>
              <a:buChar char="§"/>
              <a:defRPr/>
            </a:pPr>
            <a:r>
              <a:rPr lang="fr-FR"/>
              <a:t>Environ </a:t>
            </a:r>
            <a:r>
              <a:rPr lang="fr-FR" b="1"/>
              <a:t>25% des agriculteurs </a:t>
            </a:r>
            <a:r>
              <a:rPr lang="fr-FR"/>
              <a:t>seront à l’âge de la retraite d’ici 2030 (soit 8 ans) dont 1/3 sans repreneur identifié</a:t>
            </a:r>
            <a:endParaRPr/>
          </a:p>
          <a:p>
            <a:pPr>
              <a:defRPr/>
            </a:pPr>
            <a:r>
              <a:rPr lang="fr-FR" b="1">
                <a:solidFill>
                  <a:srgbClr val="C00000"/>
                </a:solidFill>
              </a:rPr>
              <a:t>Conséquence : de – en – de paysans</a:t>
            </a:r>
            <a:endParaRPr/>
          </a:p>
          <a:p>
            <a:pPr>
              <a:defRPr/>
            </a:pPr>
            <a:endParaRPr lang="fr-FR" sz="1200" b="0"/>
          </a:p>
          <a:p>
            <a:pPr marL="171450" indent="-171450">
              <a:buFont typeface="Wingdings"/>
              <a:buChar char="§"/>
              <a:defRPr/>
            </a:pPr>
            <a:r>
              <a:rPr lang="fr-FR" sz="1200" b="1"/>
              <a:t>2/3 des surfaces</a:t>
            </a:r>
            <a:r>
              <a:rPr lang="fr-FR" sz="1200" b="0"/>
              <a:t>, aujourd’hui libérées, vont conduire à l’agrandissement d’exploitations existantes</a:t>
            </a:r>
            <a:endParaRPr/>
          </a:p>
          <a:p>
            <a:pPr marL="0" indent="0">
              <a:buFontTx/>
              <a:buNone/>
              <a:defRPr/>
            </a:pPr>
            <a:r>
              <a:rPr lang="fr-FR" sz="1200" b="1">
                <a:solidFill>
                  <a:srgbClr val="C00000"/>
                </a:solidFill>
              </a:rPr>
              <a:t>Conséquence : des fermes de + en + grandes et difficile à transmettre </a:t>
            </a:r>
            <a:endParaRPr/>
          </a:p>
          <a:p>
            <a:pPr marL="0" indent="0">
              <a:buFontTx/>
              <a:buNone/>
              <a:defRPr/>
            </a:pPr>
            <a:endParaRPr lang="fr-FR" sz="1200" b="0"/>
          </a:p>
          <a:p>
            <a:pPr marL="171450" indent="-171450">
              <a:buFont typeface="Wingdings"/>
              <a:buChar char="§"/>
              <a:defRPr/>
            </a:pPr>
            <a:endParaRPr lang="fr-FR" sz="1200" b="0"/>
          </a:p>
          <a:p>
            <a:pPr marL="0" indent="0">
              <a:buFont typeface="Wingdings"/>
              <a:buNone/>
              <a:defRPr/>
            </a:pPr>
            <a:endParaRPr lang="fr-FR" sz="1200" b="0"/>
          </a:p>
          <a:p>
            <a:pPr>
              <a:defRPr/>
            </a:pPr>
            <a:r>
              <a:rPr lang="fr-FR" sz="1200" b="1">
                <a:solidFill>
                  <a:srgbClr val="C00000"/>
                </a:solidFill>
              </a:rPr>
              <a:t>Déf artificialisation galopante </a:t>
            </a:r>
            <a:r>
              <a:rPr lang="fr-FR" sz="1200" b="1"/>
              <a:t>:</a:t>
            </a:r>
            <a:r>
              <a:rPr lang="fr-FR" sz="1200" b="0"/>
              <a:t> sols bâtis, sols revêtus ou stabilisés (routes, voies ferrées, parkings, chemins, terrains vagues, espaces verts urbains, équipement sportifs et de loisirs..).</a:t>
            </a:r>
            <a:endParaRPr/>
          </a:p>
          <a:p>
            <a:pPr>
              <a:defRPr/>
            </a:pPr>
            <a:r>
              <a:rPr lang="fr-FR" sz="1200" b="0"/>
              <a:t>Modèle agricole conventionnel qui dégrade la terre (pesticides, labours profonds, monocultures ..)</a:t>
            </a:r>
            <a:endParaRPr/>
          </a:p>
          <a:p>
            <a:pPr>
              <a:defRPr/>
            </a:pPr>
            <a:endParaRPr lang="fr-FR" sz="1200" b="0"/>
          </a:p>
          <a:p>
            <a:pPr marL="0" indent="0">
              <a:buNone/>
              <a:defRPr/>
            </a:pPr>
            <a:endParaRPr lang="fr-FR" b="0"/>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5</a:t>
            </a:fld>
            <a:endParaRPr lang="fr-FR"/>
          </a:p>
        </p:txBody>
      </p:sp>
    </p:spTree>
    <p:extLst>
      <p:ext uri="{BB962C8B-B14F-4D97-AF65-F5344CB8AC3E}">
        <p14:creationId xmlns:p14="http://schemas.microsoft.com/office/powerpoint/2010/main" val="297321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commentaires 2"/>
          <p:cNvSpPr>
            <a:spLocks noGrp="1"/>
          </p:cNvSpPr>
          <p:nvPr>
            <p:ph type="body" idx="1"/>
          </p:nvPr>
        </p:nvSpPr>
        <p:spPr bwMode="auto">
          <a:xfrm>
            <a:off x="446509" y="4963319"/>
            <a:ext cx="6062835" cy="4849576"/>
          </a:xfrm>
        </p:spPr>
        <p:txBody>
          <a:bodyPr/>
          <a:lstStyle/>
          <a:p>
            <a:pPr>
              <a:defRPr/>
            </a:pPr>
            <a:r>
              <a:rPr lang="fr-FR" sz="1200" b="1"/>
              <a:t>Pourquoi TDL existe :</a:t>
            </a:r>
            <a:endParaRPr/>
          </a:p>
          <a:p>
            <a:pPr>
              <a:defRPr/>
            </a:pPr>
            <a:endParaRPr lang="fr-FR" sz="1200" b="1"/>
          </a:p>
          <a:p>
            <a:pPr marL="171450" indent="-171450">
              <a:buFont typeface="Wingdings"/>
              <a:buChar char="§"/>
              <a:defRPr/>
            </a:pPr>
            <a:r>
              <a:rPr lang="fr-FR"/>
              <a:t>En France, en moyenne depuis 10 ans, </a:t>
            </a:r>
            <a:r>
              <a:rPr lang="fr-FR" b="1"/>
              <a:t>44000 ha ont été artificialisés </a:t>
            </a:r>
            <a:r>
              <a:rPr lang="fr-FR"/>
              <a:t>par an, soit l’équivalent d’un département qui disparait tous les 13 ans</a:t>
            </a:r>
            <a:endParaRPr/>
          </a:p>
          <a:p>
            <a:pPr>
              <a:defRPr/>
            </a:pPr>
            <a:r>
              <a:rPr lang="fr-FR" b="1">
                <a:solidFill>
                  <a:srgbClr val="C00000"/>
                </a:solidFill>
              </a:rPr>
              <a:t>Conséquence : moins de terres agricoles</a:t>
            </a:r>
            <a:endParaRPr/>
          </a:p>
          <a:p>
            <a:pPr>
              <a:defRPr/>
            </a:pPr>
            <a:endParaRPr lang="fr-FR" b="1">
              <a:solidFill>
                <a:srgbClr val="C00000"/>
              </a:solidFill>
            </a:endParaRPr>
          </a:p>
          <a:p>
            <a:pPr marL="171450" indent="-171450">
              <a:buFont typeface="Wingdings"/>
              <a:buChar char="§"/>
              <a:defRPr/>
            </a:pPr>
            <a:r>
              <a:rPr lang="fr-FR"/>
              <a:t>Environ </a:t>
            </a:r>
            <a:r>
              <a:rPr lang="fr-FR" b="1"/>
              <a:t>25% des agriculteurs </a:t>
            </a:r>
            <a:r>
              <a:rPr lang="fr-FR"/>
              <a:t>seront à l’âge de la retraite d’ici 2030 (soit 8 ans) dont 1/3 sans repreneur identifié</a:t>
            </a:r>
            <a:endParaRPr/>
          </a:p>
          <a:p>
            <a:pPr>
              <a:defRPr/>
            </a:pPr>
            <a:r>
              <a:rPr lang="fr-FR" b="1">
                <a:solidFill>
                  <a:srgbClr val="C00000"/>
                </a:solidFill>
              </a:rPr>
              <a:t>Conséquence : de – en – de paysans</a:t>
            </a:r>
            <a:endParaRPr/>
          </a:p>
          <a:p>
            <a:pPr>
              <a:defRPr/>
            </a:pPr>
            <a:endParaRPr lang="fr-FR" sz="1200" b="0"/>
          </a:p>
          <a:p>
            <a:pPr marL="171450" indent="-171450">
              <a:buFont typeface="Wingdings"/>
              <a:buChar char="§"/>
              <a:defRPr/>
            </a:pPr>
            <a:r>
              <a:rPr lang="fr-FR" sz="1200" b="1"/>
              <a:t>2/3 des surfaces</a:t>
            </a:r>
            <a:r>
              <a:rPr lang="fr-FR" sz="1200" b="0"/>
              <a:t>, aujourd’hui libérées, vont conduire à l’agrandissement d’exploitations existantes</a:t>
            </a:r>
            <a:endParaRPr/>
          </a:p>
          <a:p>
            <a:pPr marL="0" indent="0">
              <a:buFontTx/>
              <a:buNone/>
              <a:defRPr/>
            </a:pPr>
            <a:r>
              <a:rPr lang="fr-FR" sz="1200" b="1">
                <a:solidFill>
                  <a:srgbClr val="C00000"/>
                </a:solidFill>
              </a:rPr>
              <a:t>Conséquence : des fermes de + en + grandes et difficile à transmettre </a:t>
            </a:r>
            <a:endParaRPr/>
          </a:p>
          <a:p>
            <a:pPr marL="0" indent="0">
              <a:buFontTx/>
              <a:buNone/>
              <a:defRPr/>
            </a:pPr>
            <a:endParaRPr lang="fr-FR" sz="1200" b="0"/>
          </a:p>
          <a:p>
            <a:pPr marL="171450" indent="-171450">
              <a:buFont typeface="Wingdings"/>
              <a:buChar char="§"/>
              <a:defRPr/>
            </a:pPr>
            <a:endParaRPr lang="fr-FR" sz="1200" b="0"/>
          </a:p>
          <a:p>
            <a:pPr marL="0" indent="0">
              <a:buFont typeface="Wingdings"/>
              <a:buNone/>
              <a:defRPr/>
            </a:pPr>
            <a:endParaRPr lang="fr-FR" sz="1200" b="0"/>
          </a:p>
          <a:p>
            <a:pPr>
              <a:defRPr/>
            </a:pPr>
            <a:r>
              <a:rPr lang="fr-FR" sz="1200" b="1">
                <a:solidFill>
                  <a:srgbClr val="C00000"/>
                </a:solidFill>
              </a:rPr>
              <a:t>Déf artificialisation galopante </a:t>
            </a:r>
            <a:r>
              <a:rPr lang="fr-FR" sz="1200" b="1"/>
              <a:t>:</a:t>
            </a:r>
            <a:r>
              <a:rPr lang="fr-FR" sz="1200" b="0"/>
              <a:t> sols bâtis, sols revêtus ou stabilisés (routes, voies ferrées, parkings, chemins, terrains vagues, espaces verts urbains, équipement sportifs et de loisirs..).</a:t>
            </a:r>
            <a:endParaRPr/>
          </a:p>
          <a:p>
            <a:pPr>
              <a:defRPr/>
            </a:pPr>
            <a:r>
              <a:rPr lang="fr-FR" sz="1200" b="0"/>
              <a:t>Modèle agricole conventionnel qui dégrade la terre (pesticides, labours profonds, monocultures ..)</a:t>
            </a:r>
            <a:endParaRPr/>
          </a:p>
          <a:p>
            <a:pPr>
              <a:defRPr/>
            </a:pPr>
            <a:endParaRPr lang="fr-FR" sz="1200" b="0"/>
          </a:p>
          <a:p>
            <a:pPr marL="0" indent="0">
              <a:buNone/>
              <a:defRPr/>
            </a:pPr>
            <a:endParaRPr lang="fr-FR" b="0"/>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6</a:t>
            </a:fld>
            <a:endParaRPr lang="fr-FR"/>
          </a:p>
        </p:txBody>
      </p:sp>
    </p:spTree>
    <p:extLst>
      <p:ext uri="{BB962C8B-B14F-4D97-AF65-F5344CB8AC3E}">
        <p14:creationId xmlns:p14="http://schemas.microsoft.com/office/powerpoint/2010/main" val="2690462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sz="1200" b="1" i="0" u="none" strike="noStrike" cap="none" spc="0">
                <a:ln>
                  <a:noFill/>
                </a:ln>
                <a:solidFill>
                  <a:prstClr val="black"/>
                </a:solidFill>
                <a:latin typeface="Calibri"/>
                <a:cs typeface="Arial"/>
              </a:rPr>
              <a:t>Rappel de l’objectif de la formation </a:t>
            </a:r>
            <a:r>
              <a:rPr lang="fr-FR" sz="1200" b="0" i="0" u="none" strike="noStrike" cap="none" spc="0">
                <a:ln>
                  <a:noFill/>
                </a:ln>
                <a:solidFill>
                  <a:prstClr val="black"/>
                </a:solidFill>
                <a:latin typeface="Calibri"/>
                <a:cs typeface="Arial"/>
              </a:rPr>
              <a:t>: comprendre le mouvement TDL plus en profondeur sur : </a:t>
            </a:r>
            <a:endParaRPr/>
          </a:p>
          <a:p>
            <a:pPr marL="171450" marR="0" lvl="0" indent="-171450" algn="l" defTabSz="914400">
              <a:lnSpc>
                <a:spcPct val="100000"/>
              </a:lnSpc>
              <a:spcBef>
                <a:spcPts val="0"/>
              </a:spcBef>
              <a:spcAft>
                <a:spcPts val="0"/>
              </a:spcAft>
              <a:buClrTx/>
              <a:buSzTx/>
              <a:buFontTx/>
              <a:buChar char="-"/>
              <a:defRPr/>
            </a:pPr>
            <a:r>
              <a:rPr lang="fr-FR" sz="1200" b="0" i="0" u="none" strike="noStrike" cap="none" spc="0">
                <a:ln>
                  <a:noFill/>
                </a:ln>
                <a:solidFill>
                  <a:prstClr val="black"/>
                </a:solidFill>
                <a:latin typeface="Calibri"/>
                <a:cs typeface="Arial"/>
              </a:rPr>
              <a:t>Le contexte</a:t>
            </a:r>
            <a:endParaRPr/>
          </a:p>
          <a:p>
            <a:pPr marL="171450" marR="0" lvl="0" indent="-171450" algn="l" defTabSz="914400">
              <a:lnSpc>
                <a:spcPct val="100000"/>
              </a:lnSpc>
              <a:spcBef>
                <a:spcPts val="0"/>
              </a:spcBef>
              <a:spcAft>
                <a:spcPts val="0"/>
              </a:spcAft>
              <a:buClrTx/>
              <a:buSzTx/>
              <a:buFontTx/>
              <a:buChar char="-"/>
              <a:defRPr/>
            </a:pPr>
            <a:r>
              <a:rPr lang="fr-FR" sz="1200" b="0" i="0" u="none" strike="noStrike" cap="none" spc="0">
                <a:ln>
                  <a:noFill/>
                </a:ln>
                <a:solidFill>
                  <a:prstClr val="black"/>
                </a:solidFill>
                <a:latin typeface="Calibri"/>
                <a:cs typeface="Arial"/>
              </a:rPr>
              <a:t>Le fonctionnement des instances et l’interaction entre elles</a:t>
            </a:r>
            <a:endParaRPr/>
          </a:p>
          <a:p>
            <a:pPr marL="171450" marR="0" lvl="0" indent="-171450" algn="l" defTabSz="914400">
              <a:lnSpc>
                <a:spcPct val="100000"/>
              </a:lnSpc>
              <a:spcBef>
                <a:spcPts val="0"/>
              </a:spcBef>
              <a:spcAft>
                <a:spcPts val="0"/>
              </a:spcAft>
              <a:buClrTx/>
              <a:buSzTx/>
              <a:buFontTx/>
              <a:buChar char="-"/>
              <a:defRPr/>
            </a:pPr>
            <a:r>
              <a:rPr lang="fr-FR" sz="1200" b="0" i="0" u="none" strike="noStrike" cap="none" spc="0">
                <a:ln>
                  <a:noFill/>
                </a:ln>
                <a:solidFill>
                  <a:prstClr val="black"/>
                </a:solidFill>
                <a:latin typeface="Calibri"/>
                <a:cs typeface="Arial"/>
              </a:rPr>
              <a:t>La différence entre adhérent, donateur et actionnaire</a:t>
            </a:r>
            <a:endParaRPr/>
          </a:p>
          <a:p>
            <a:pPr marL="171450" marR="0" lvl="0" indent="-171450" algn="l" defTabSz="914400">
              <a:lnSpc>
                <a:spcPct val="100000"/>
              </a:lnSpc>
              <a:spcBef>
                <a:spcPts val="0"/>
              </a:spcBef>
              <a:spcAft>
                <a:spcPts val="0"/>
              </a:spcAft>
              <a:buClrTx/>
              <a:buSzTx/>
              <a:buFontTx/>
              <a:buChar char="-"/>
              <a:defRPr/>
            </a:pPr>
            <a:r>
              <a:rPr lang="fr-FR" sz="1200" b="0" i="0" u="none" strike="noStrike" cap="none" spc="0">
                <a:ln>
                  <a:noFill/>
                </a:ln>
                <a:solidFill>
                  <a:prstClr val="black"/>
                </a:solidFill>
                <a:latin typeface="Calibri"/>
                <a:cs typeface="Arial"/>
              </a:rPr>
              <a:t>Les modalités d’achat des terres grosse maille</a:t>
            </a:r>
            <a:endParaRPr/>
          </a:p>
          <a:p>
            <a:pPr marL="171450" marR="0" lvl="0" indent="-171450" algn="l" defTabSz="914400">
              <a:lnSpc>
                <a:spcPct val="100000"/>
              </a:lnSpc>
              <a:spcBef>
                <a:spcPts val="0"/>
              </a:spcBef>
              <a:spcAft>
                <a:spcPts val="0"/>
              </a:spcAft>
              <a:buClrTx/>
              <a:buSzTx/>
              <a:buFontTx/>
              <a:buChar char="-"/>
              <a:defRPr/>
            </a:pPr>
            <a:r>
              <a:rPr lang="fr-FR" sz="1200" b="0" i="0" u="none" strike="noStrike" cap="none" spc="0">
                <a:ln>
                  <a:noFill/>
                </a:ln>
                <a:solidFill>
                  <a:prstClr val="black"/>
                </a:solidFill>
                <a:latin typeface="Calibri"/>
                <a:cs typeface="Arial"/>
              </a:rPr>
              <a:t>Les chiffres clès : nb de fermes, nb de membres</a:t>
            </a:r>
            <a:endParaRPr/>
          </a:p>
          <a:p>
            <a:pPr marL="171450" marR="0" lvl="0" indent="-171450" algn="l" defTabSz="914400">
              <a:lnSpc>
                <a:spcPct val="100000"/>
              </a:lnSpc>
              <a:spcBef>
                <a:spcPts val="0"/>
              </a:spcBef>
              <a:spcAft>
                <a:spcPts val="0"/>
              </a:spcAft>
              <a:buClrTx/>
              <a:buSzTx/>
              <a:buFontTx/>
              <a:buChar char="-"/>
              <a:defRPr/>
            </a:pPr>
            <a:r>
              <a:rPr lang="fr-FR" sz="1200" b="0" i="0" u="none" strike="noStrike" cap="none" spc="0">
                <a:ln>
                  <a:noFill/>
                </a:ln>
                <a:solidFill>
                  <a:prstClr val="black"/>
                </a:solidFill>
                <a:latin typeface="Calibri"/>
                <a:cs typeface="Arial"/>
              </a:rPr>
              <a:t>Le rôle de l’AT TDL IDF</a:t>
            </a:r>
            <a:endParaRPr/>
          </a:p>
          <a:p>
            <a:pPr marL="171450" marR="0" lvl="0" indent="-171450" algn="l" defTabSz="914400">
              <a:lnSpc>
                <a:spcPct val="100000"/>
              </a:lnSpc>
              <a:spcBef>
                <a:spcPts val="0"/>
              </a:spcBef>
              <a:spcAft>
                <a:spcPts val="0"/>
              </a:spcAft>
              <a:buClrTx/>
              <a:buSzTx/>
              <a:buFontTx/>
              <a:buChar char="-"/>
              <a:defRPr/>
            </a:pPr>
            <a:r>
              <a:rPr lang="fr-FR" sz="1200" b="0" i="0" u="none" strike="noStrike" cap="none" spc="0">
                <a:ln>
                  <a:noFill/>
                </a:ln>
                <a:solidFill>
                  <a:prstClr val="black"/>
                </a:solidFill>
                <a:latin typeface="Calibri"/>
                <a:cs typeface="Arial"/>
              </a:rPr>
              <a:t>Où sont situées les fermes TDL</a:t>
            </a:r>
            <a:endParaRPr/>
          </a:p>
          <a:p>
            <a:pPr marL="171450" marR="0" lvl="0" indent="-171450" algn="l" defTabSz="914400">
              <a:lnSpc>
                <a:spcPct val="100000"/>
              </a:lnSpc>
              <a:spcBef>
                <a:spcPts val="0"/>
              </a:spcBef>
              <a:spcAft>
                <a:spcPts val="0"/>
              </a:spcAft>
              <a:buClrTx/>
              <a:buSzTx/>
              <a:buFontTx/>
              <a:buChar char="-"/>
              <a:defRPr/>
            </a:pPr>
            <a:r>
              <a:rPr lang="fr-FR" sz="1200" b="0" i="0" u="none" strike="noStrike" cap="none" spc="0">
                <a:ln>
                  <a:noFill/>
                </a:ln>
                <a:solidFill>
                  <a:prstClr val="black"/>
                </a:solidFill>
                <a:latin typeface="Calibri"/>
                <a:cs typeface="Arial"/>
              </a:rPr>
              <a:t>Être bénévole : quelles sont les possibilités qui vous sont offertes</a:t>
            </a:r>
            <a:endParaRPr/>
          </a:p>
          <a:p>
            <a:pPr>
              <a:defRPr/>
            </a:pPr>
            <a:endParaRPr lang="fr-FR"/>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731838" y="0"/>
            <a:ext cx="5387975" cy="4041775"/>
          </a:xfrm>
        </p:spPr>
      </p:sp>
      <p:sp>
        <p:nvSpPr>
          <p:cNvPr id="3" name="Espace réservé des commentaires 2"/>
          <p:cNvSpPr>
            <a:spLocks noGrp="1"/>
          </p:cNvSpPr>
          <p:nvPr>
            <p:ph type="body" idx="1"/>
          </p:nvPr>
        </p:nvSpPr>
        <p:spPr bwMode="auto">
          <a:xfrm>
            <a:off x="154211" y="4243239"/>
            <a:ext cx="6624736" cy="4923363"/>
          </a:xfrm>
        </p:spPr>
        <p:txBody>
          <a:bodyPr/>
          <a:lstStyle/>
          <a:p>
            <a:pPr marL="0" indent="0">
              <a:buFont typeface="+mj-lt"/>
              <a:buNone/>
              <a:defRPr/>
            </a:pPr>
            <a:r>
              <a:rPr lang="fr-FR" b="1">
                <a:solidFill>
                  <a:srgbClr val="C00000"/>
                </a:solidFill>
              </a:rPr>
              <a:t>RESEAU ASSOCIATIF </a:t>
            </a:r>
            <a:r>
              <a:rPr lang="fr-FR" b="1"/>
              <a:t>: </a:t>
            </a:r>
            <a:r>
              <a:rPr lang="fr-FR" b="0"/>
              <a:t>socle du mouvement créée en 2003 </a:t>
            </a:r>
            <a:r>
              <a:rPr lang="fr-FR" b="1"/>
              <a:t>(20 ans en 2023) </a:t>
            </a:r>
            <a:r>
              <a:rPr lang="fr-FR" b="0"/>
              <a:t>puis fédé nationale =&gt; 19 AT : MOE projet TDL dans territoires =&gt; mise en réseau de partenaires, sensibilisation du grand public et des institutions et l’accompagnement de projets d’installation agricole dans leur région</a:t>
            </a:r>
            <a:endParaRPr/>
          </a:p>
          <a:p>
            <a:pPr>
              <a:defRPr/>
            </a:pPr>
            <a:r>
              <a:rPr lang="fr-FR" b="1"/>
              <a:t>Asso TDL IDF </a:t>
            </a:r>
            <a:r>
              <a:rPr lang="fr-FR" b="0"/>
              <a:t>présente depuis 2005 – depuis 03/11/2011 ASSO -</a:t>
            </a:r>
            <a:endParaRPr lang="fr-FR" sz="700" b="0"/>
          </a:p>
          <a:p>
            <a:pPr>
              <a:defRPr/>
            </a:pPr>
            <a:r>
              <a:rPr lang="fr-FR" b="1"/>
              <a:t>Objectif </a:t>
            </a:r>
            <a:r>
              <a:rPr lang="fr-FR" b="0"/>
              <a:t>: favoriser l’accès à la terre aux porteurs de projets + sensibiliser les citoyens aux enjeux de la préservation du foncier agricole. </a:t>
            </a:r>
            <a:endParaRPr/>
          </a:p>
          <a:p>
            <a:pPr>
              <a:defRPr/>
            </a:pPr>
            <a:endParaRPr lang="fr-FR" b="0"/>
          </a:p>
          <a:p>
            <a:pPr marL="0" indent="0">
              <a:buFont typeface="+mj-lt"/>
              <a:buNone/>
              <a:defRPr/>
            </a:pPr>
            <a:r>
              <a:rPr lang="fr-FR" b="1">
                <a:solidFill>
                  <a:srgbClr val="FF0000"/>
                </a:solidFill>
              </a:rPr>
              <a:t>FONCIERE créée en 2006</a:t>
            </a:r>
            <a:endParaRPr lang="fr-FR"/>
          </a:p>
          <a:p>
            <a:pPr marL="171450" indent="-171450">
              <a:buFont typeface="Wingdings"/>
              <a:buChar char="§"/>
              <a:defRPr/>
            </a:pPr>
            <a:r>
              <a:rPr lang="fr-FR"/>
              <a:t>1</a:t>
            </a:r>
            <a:r>
              <a:rPr lang="fr-FR" baseline="30000"/>
              <a:t>ère</a:t>
            </a:r>
            <a:r>
              <a:rPr lang="fr-FR"/>
              <a:t> structure d’investissement solidaire appliqué à la gestion du foncier agricole et du bâti rural</a:t>
            </a:r>
            <a:endParaRPr/>
          </a:p>
          <a:p>
            <a:pPr marL="171450" indent="-171450">
              <a:buFont typeface="Wingdings"/>
              <a:buChar char="§"/>
              <a:defRPr/>
            </a:pPr>
            <a:r>
              <a:rPr lang="fr-FR"/>
              <a:t>Juridiquement :  Soc en commandite par action à capital variable = SCA </a:t>
            </a:r>
            <a:endParaRPr/>
          </a:p>
          <a:p>
            <a:pPr marL="171450" indent="-171450">
              <a:buFont typeface="Wingdings"/>
              <a:buChar char="§"/>
              <a:defRPr/>
            </a:pPr>
            <a:r>
              <a:rPr lang="fr-FR"/>
              <a:t>Permet de placer son épargne (ESS) dans un projet à haute valeur sociale et écologique via souscriptions actions qui </a:t>
            </a:r>
            <a:r>
              <a:rPr lang="fr-FR" b="1">
                <a:solidFill>
                  <a:srgbClr val="C00000"/>
                </a:solidFill>
              </a:rPr>
              <a:t>confèrent à son détenteur la propriété d’une partie du capital avec les droits associés</a:t>
            </a:r>
            <a:endParaRPr/>
          </a:p>
          <a:p>
            <a:pPr marL="0" indent="0">
              <a:buFont typeface="Wingdings"/>
              <a:buNone/>
              <a:defRPr/>
            </a:pPr>
            <a:r>
              <a:rPr lang="fr-FR"/>
              <a:t>Choix la forme juridique : permet de mobiliser citoyens via ESS en sécurisant le projet =&gt; engagement de non revente des fermes = garantie pour les actionnaires de non spéculation foncière + sécurité pour les paysans)</a:t>
            </a:r>
            <a:endParaRPr/>
          </a:p>
          <a:p>
            <a:pPr lvl="0">
              <a:defRPr/>
            </a:pPr>
            <a:r>
              <a:rPr lang="fr-FR" i="0"/>
              <a:t>En conclusion : </a:t>
            </a:r>
            <a:endParaRPr/>
          </a:p>
          <a:p>
            <a:pPr lvl="0">
              <a:defRPr/>
            </a:pPr>
            <a:r>
              <a:rPr lang="fr-FR" b="1" i="0"/>
              <a:t>COLLECTE</a:t>
            </a:r>
            <a:r>
              <a:rPr lang="fr-FR" i="0"/>
              <a:t> auprès des particuliers – associations – entreprises</a:t>
            </a:r>
            <a:endParaRPr/>
          </a:p>
          <a:p>
            <a:pPr lvl="0">
              <a:defRPr/>
            </a:pPr>
            <a:r>
              <a:rPr lang="fr-FR" b="1" i="0"/>
              <a:t>ACHETE</a:t>
            </a:r>
            <a:r>
              <a:rPr lang="fr-FR" i="0"/>
              <a:t> : sort les terres du marché spéculatif</a:t>
            </a:r>
            <a:endParaRPr/>
          </a:p>
          <a:p>
            <a:pPr lvl="0">
              <a:defRPr/>
            </a:pPr>
            <a:r>
              <a:rPr lang="fr-FR" b="1" i="0"/>
              <a:t>LOUE </a:t>
            </a:r>
            <a:r>
              <a:rPr lang="fr-FR" i="0"/>
              <a:t>: cadre d’un BRE – installation agricole</a:t>
            </a:r>
            <a:endParaRPr/>
          </a:p>
          <a:p>
            <a:pPr lvl="1">
              <a:defRPr/>
            </a:pPr>
            <a:endParaRPr lang="fr-FR" sz="700" i="0"/>
          </a:p>
          <a:p>
            <a:pPr marL="0" indent="0">
              <a:buFont typeface="+mj-lt"/>
              <a:buNone/>
              <a:defRPr/>
            </a:pPr>
            <a:r>
              <a:rPr lang="fr-FR" b="1">
                <a:solidFill>
                  <a:srgbClr val="FF0000"/>
                </a:solidFill>
              </a:rPr>
              <a:t>FONDATION : reconnue UP :</a:t>
            </a:r>
            <a:endParaRPr/>
          </a:p>
          <a:p>
            <a:pPr marL="228600" indent="-228600">
              <a:buFont typeface="Arial"/>
              <a:buChar char="•"/>
              <a:defRPr/>
            </a:pPr>
            <a:r>
              <a:rPr lang="fr-FR"/>
              <a:t>structure solide – statut plus sécurisé – fermes de la fondation =&gt; fermes dites sanctuarisées</a:t>
            </a:r>
            <a:endParaRPr/>
          </a:p>
          <a:p>
            <a:pPr marL="228600" indent="-228600">
              <a:buFont typeface="Arial"/>
              <a:buChar char="•"/>
              <a:defRPr/>
            </a:pPr>
            <a:r>
              <a:rPr lang="fr-FR" b="0"/>
              <a:t>Habilitée à recevoir </a:t>
            </a:r>
            <a:r>
              <a:rPr lang="fr-FR" b="1"/>
              <a:t>dons, legs, subventions publiques et mécénats </a:t>
            </a:r>
            <a:r>
              <a:rPr lang="fr-FR" b="0"/>
              <a:t>: avantages fiscaux donateurs</a:t>
            </a:r>
            <a:endParaRPr/>
          </a:p>
          <a:p>
            <a:pPr marL="228600" indent="-228600">
              <a:buFont typeface="Arial"/>
              <a:buChar char="•"/>
              <a:defRPr/>
            </a:pPr>
            <a:r>
              <a:rPr lang="fr-FR" b="0"/>
              <a:t>Dons : montant au choix – don mensuel – =&gt; déduction fiscale</a:t>
            </a:r>
            <a:endParaRPr/>
          </a:p>
          <a:p>
            <a:pPr marR="0" lvl="0" algn="l" defTabSz="914400">
              <a:lnSpc>
                <a:spcPct val="100000"/>
              </a:lnSpc>
              <a:spcBef>
                <a:spcPts val="0"/>
              </a:spcBef>
              <a:spcAft>
                <a:spcPts val="0"/>
              </a:spcAft>
              <a:buClrTx/>
              <a:buSzTx/>
              <a:defRPr/>
            </a:pPr>
            <a:endParaRPr lang="fr-FR" sz="1000" b="1"/>
          </a:p>
          <a:p>
            <a:pPr marR="0" lvl="0" algn="l" defTabSz="914400">
              <a:lnSpc>
                <a:spcPct val="100000"/>
              </a:lnSpc>
              <a:spcBef>
                <a:spcPts val="0"/>
              </a:spcBef>
              <a:spcAft>
                <a:spcPts val="0"/>
              </a:spcAft>
              <a:buClrTx/>
              <a:buSzTx/>
              <a:defRPr/>
            </a:pPr>
            <a:endParaRPr lang="fr-FR" sz="1000" b="1"/>
          </a:p>
          <a:p>
            <a:pPr>
              <a:defRPr/>
            </a:pPr>
            <a:endParaRPr lang="fr-FR" b="0"/>
          </a:p>
        </p:txBody>
      </p:sp>
      <p:sp>
        <p:nvSpPr>
          <p:cNvPr id="4" name="Espace réservé du pied de page 3"/>
          <p:cNvSpPr>
            <a:spLocks noGrp="1"/>
          </p:cNvSpPr>
          <p:nvPr>
            <p:ph type="ftr" sz="quarter" idx="10"/>
          </p:nvPr>
        </p:nvSpPr>
        <p:spPr bwMode="auto"/>
        <p:txBody>
          <a:bodyPr/>
          <a:lstStyle/>
          <a:p>
            <a:pPr>
              <a:defRPr/>
            </a:pPr>
            <a:r>
              <a:rPr lang="fr-FR"/>
              <a:t>version juin 2022 </a:t>
            </a:r>
            <a:endParaRPr/>
          </a:p>
        </p:txBody>
      </p:sp>
      <p:sp>
        <p:nvSpPr>
          <p:cNvPr id="5" name="Espace réservé du numéro de diapositive 4"/>
          <p:cNvSpPr>
            <a:spLocks noGrp="1"/>
          </p:cNvSpPr>
          <p:nvPr>
            <p:ph type="sldNum" sz="quarter" idx="11"/>
          </p:nvPr>
        </p:nvSpPr>
        <p:spPr bwMode="auto"/>
        <p:txBody>
          <a:bodyPr/>
          <a:lstStyle/>
          <a:p>
            <a:pPr>
              <a:defRPr/>
            </a:pPr>
            <a:fld id="{56E41E4B-326A-454C-995C-71B5FCACF0A1}" type="slidenum">
              <a:rPr lang="fr-FR"/>
              <a:t>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768350" y="195263"/>
            <a:ext cx="5386388" cy="4040187"/>
          </a:xfrm>
        </p:spPr>
      </p:sp>
      <p:sp>
        <p:nvSpPr>
          <p:cNvPr id="3" name="Espace réservé des commentaires 2"/>
          <p:cNvSpPr>
            <a:spLocks noGrp="1"/>
          </p:cNvSpPr>
          <p:nvPr>
            <p:ph type="body" idx="1"/>
          </p:nvPr>
        </p:nvSpPr>
        <p:spPr bwMode="auto">
          <a:xfrm>
            <a:off x="446509" y="4387255"/>
            <a:ext cx="5876151" cy="3433236"/>
          </a:xfrm>
        </p:spPr>
        <p:txBody>
          <a:bodyPr/>
          <a:lstStyle/>
          <a:p>
            <a:pPr>
              <a:defRPr/>
            </a:pPr>
            <a:r>
              <a:rPr lang="fr-FR" b="0"/>
              <a:t>Différence entre fermes appartenant à la foncière et celles appartenant à la fondation </a:t>
            </a:r>
            <a:endParaRPr/>
          </a:p>
          <a:p>
            <a:pPr>
              <a:defRPr/>
            </a:pPr>
            <a:endParaRPr lang="fr-FR" b="0"/>
          </a:p>
          <a:p>
            <a:pPr marL="0" indent="0">
              <a:buFont typeface="Arial"/>
              <a:buNone/>
              <a:defRPr/>
            </a:pPr>
            <a:r>
              <a:rPr lang="fr-FR" b="0"/>
              <a:t>Quelques chiffres clés 2021 : </a:t>
            </a:r>
            <a:endParaRPr/>
          </a:p>
          <a:p>
            <a:pPr marL="171450" indent="-171450">
              <a:buFontTx/>
              <a:buChar char="-"/>
              <a:defRPr/>
            </a:pPr>
            <a:r>
              <a:rPr lang="fr-FR" b="0"/>
              <a:t>600 emplois créés sur les fermes de TDL, soit l’équivalent d’un actif pour 13ha</a:t>
            </a:r>
            <a:endParaRPr/>
          </a:p>
          <a:p>
            <a:pPr marL="171450" indent="-171450">
              <a:buFontTx/>
              <a:buChar char="-"/>
              <a:defRPr/>
            </a:pPr>
            <a:r>
              <a:rPr lang="fr-FR" b="0"/>
              <a:t>Taille moyenne des fermes TDL 27 ha c/ 60 ha à l’échelle nationale</a:t>
            </a:r>
            <a:endParaRPr/>
          </a:p>
          <a:p>
            <a:pPr marL="0" indent="0">
              <a:buFontTx/>
              <a:buNone/>
              <a:defRPr/>
            </a:pPr>
            <a:r>
              <a:rPr lang="fr-FR" b="0"/>
              <a:t>Résultats liés au mode de production bio, générateur d’emplois, ex. certaines fermes développent // une activité de transformation</a:t>
            </a:r>
            <a:endParaRPr/>
          </a:p>
          <a:p>
            <a:pPr marL="171450" indent="-171450">
              <a:buFontTx/>
              <a:buChar char="-"/>
              <a:defRPr/>
            </a:pPr>
            <a:r>
              <a:rPr lang="fr-FR" b="0"/>
              <a:t>80% des fermes TDL  commercialisent en vente directe </a:t>
            </a:r>
            <a:endParaRPr/>
          </a:p>
          <a:p>
            <a:pPr marL="628650" lvl="1" indent="-171450">
              <a:buFontTx/>
              <a:buChar char="-"/>
              <a:defRPr/>
            </a:pPr>
            <a:r>
              <a:rPr lang="fr-FR" b="0"/>
              <a:t>soit sur les marchés, </a:t>
            </a:r>
            <a:endParaRPr/>
          </a:p>
          <a:p>
            <a:pPr marL="628650" lvl="1" indent="-171450">
              <a:buFontTx/>
              <a:buChar char="-"/>
              <a:defRPr/>
            </a:pPr>
            <a:r>
              <a:rPr lang="fr-FR" b="0"/>
              <a:t>soit dans la boutique à la ferme</a:t>
            </a:r>
            <a:endParaRPr/>
          </a:p>
          <a:p>
            <a:pPr marL="628650" lvl="1" indent="-171450">
              <a:buFontTx/>
              <a:buChar char="-"/>
              <a:defRPr/>
            </a:pPr>
            <a:r>
              <a:rPr lang="fr-FR" b="0"/>
              <a:t>Soit en réseau AMAP</a:t>
            </a:r>
            <a:endParaRPr/>
          </a:p>
          <a:p>
            <a:pPr marL="628650" lvl="1" indent="-171450">
              <a:buFontTx/>
              <a:buChar char="-"/>
              <a:defRPr/>
            </a:pPr>
            <a:r>
              <a:rPr lang="fr-FR" b="0"/>
              <a:t>Soit magasin de producteurs</a:t>
            </a:r>
            <a:endParaRPr/>
          </a:p>
          <a:p>
            <a:pPr marL="628650" lvl="1" indent="-171450">
              <a:buFontTx/>
              <a:buChar char="-"/>
              <a:defRPr/>
            </a:pPr>
            <a:endParaRPr lang="fr-FR" b="0"/>
          </a:p>
          <a:p>
            <a:pPr marL="171450" lvl="0" indent="-171450">
              <a:buFontTx/>
              <a:buChar char="-"/>
              <a:defRPr/>
            </a:pPr>
            <a:r>
              <a:rPr lang="fr-FR" b="0"/>
              <a:t>100 % des fermes en AB ou en conversion</a:t>
            </a:r>
            <a:endParaRPr/>
          </a:p>
        </p:txBody>
      </p:sp>
      <p:sp>
        <p:nvSpPr>
          <p:cNvPr id="5" name="Espace réservé du pied de page 4"/>
          <p:cNvSpPr>
            <a:spLocks noGrp="1"/>
          </p:cNvSpPr>
          <p:nvPr>
            <p:ph type="ftr" sz="quarter" idx="10"/>
          </p:nvPr>
        </p:nvSpPr>
        <p:spPr bwMode="auto"/>
        <p:txBody>
          <a:bodyPr/>
          <a:lstStyle/>
          <a:p>
            <a:pPr>
              <a:defRPr/>
            </a:pPr>
            <a:r>
              <a:rPr lang="fr-FR"/>
              <a:t>version juin 2022 </a:t>
            </a:r>
            <a:endParaRPr/>
          </a:p>
        </p:txBody>
      </p:sp>
      <p:sp>
        <p:nvSpPr>
          <p:cNvPr id="6" name="Espace réservé du numéro de diapositive 5"/>
          <p:cNvSpPr>
            <a:spLocks noGrp="1"/>
          </p:cNvSpPr>
          <p:nvPr>
            <p:ph type="sldNum" sz="quarter" idx="11"/>
          </p:nvPr>
        </p:nvSpPr>
        <p:spPr bwMode="auto"/>
        <p:txBody>
          <a:bodyPr/>
          <a:lstStyle/>
          <a:p>
            <a:pPr>
              <a:defRPr/>
            </a:pPr>
            <a:fld id="{56E41E4B-326A-454C-995C-71B5FCACF0A1}" type="slidenum">
              <a:rPr lang="fr-FR"/>
              <a:t>10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143000" y="1122363"/>
            <a:ext cx="6858000" cy="2387600"/>
          </a:xfrm>
        </p:spPr>
        <p:txBody>
          <a:bodyPr anchor="b"/>
          <a:lstStyle>
            <a:lvl1pPr algn="ctr">
              <a:defRPr sz="4500"/>
            </a:lvl1pPr>
          </a:lstStyle>
          <a:p>
            <a:pPr>
              <a:defRPr/>
            </a:pPr>
            <a:r>
              <a:rPr lang="fr-FR"/>
              <a:t>Modifiez le style du titre</a:t>
            </a:r>
            <a:endParaRPr lang="en-US"/>
          </a:p>
        </p:txBody>
      </p:sp>
      <p:sp>
        <p:nvSpPr>
          <p:cNvPr id="3" name="Subtitle 2"/>
          <p:cNvSpPr>
            <a:spLocks noGrp="1"/>
          </p:cNvSpPr>
          <p:nvPr>
            <p:ph type="subTitle" idx="1"/>
          </p:nvPr>
        </p:nvSpPr>
        <p:spPr bwMode="auto">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fr-FR"/>
              <a:t>Modifiez le style des sous-titres du masque</a:t>
            </a:r>
            <a:endParaRPr lang="en-US"/>
          </a:p>
        </p:txBody>
      </p:sp>
      <p:sp>
        <p:nvSpPr>
          <p:cNvPr id="4" name="Date Placeholder 3"/>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5" name="Footer Placeholder 4"/>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6" name="Slide Number Placeholder 5"/>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Vertical Text Placeholder 2"/>
          <p:cNvSpPr>
            <a:spLocks noGrp="1"/>
          </p:cNvSpPr>
          <p:nvPr>
            <p:ph type="body" orient="vert" idx="1"/>
          </p:nvPr>
        </p:nvSpPr>
        <p:spPr bwMode="auto"/>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5" name="Footer Placeholder 4"/>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6" name="Slide Number Placeholder 5"/>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543675" y="365126"/>
            <a:ext cx="1971675" cy="5811838"/>
          </a:xfrm>
        </p:spPr>
        <p:txBody>
          <a:bodyPr vert="eaVert"/>
          <a:lstStyle/>
          <a:p>
            <a:pPr>
              <a:defRPr/>
            </a:pPr>
            <a:r>
              <a:rPr lang="fr-FR"/>
              <a:t>Modifiez le style du titre</a:t>
            </a:r>
            <a:endParaRPr lang="en-US"/>
          </a:p>
        </p:txBody>
      </p:sp>
      <p:sp>
        <p:nvSpPr>
          <p:cNvPr id="3" name="Vertical Text Placeholder 2"/>
          <p:cNvSpPr>
            <a:spLocks noGrp="1"/>
          </p:cNvSpPr>
          <p:nvPr>
            <p:ph type="body" orient="vert" idx="1"/>
          </p:nvPr>
        </p:nvSpPr>
        <p:spPr bwMode="auto">
          <a:xfrm>
            <a:off x="628650" y="365126"/>
            <a:ext cx="5800725" cy="5811838"/>
          </a:xfrm>
        </p:spPr>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5" name="Footer Placeholder 4"/>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6" name="Slide Number Placeholder 5"/>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4" name="Titre 1"/>
          <p:cNvSpPr>
            <a:spLocks noGrp="1"/>
          </p:cNvSpPr>
          <p:nvPr>
            <p:ph type="ctrTitle"/>
          </p:nvPr>
        </p:nvSpPr>
        <p:spPr bwMode="auto">
          <a:xfrm>
            <a:off x="685800" y="2130425"/>
            <a:ext cx="7772400" cy="1470025"/>
          </a:xfrm>
        </p:spPr>
        <p:txBody>
          <a:bodyPr/>
          <a:lstStyle/>
          <a:p>
            <a:pPr>
              <a:defRPr/>
            </a:pPr>
            <a:r>
              <a:rPr lang="fr-FR"/>
              <a:t>Modifiez le style du titre</a:t>
            </a:r>
            <a:endParaRPr/>
          </a:p>
        </p:txBody>
      </p:sp>
      <p:sp>
        <p:nvSpPr>
          <p:cNvPr id="5" name="Sous-titre 2"/>
          <p:cNvSpPr>
            <a:spLocks noGrp="1"/>
          </p:cNvSpPr>
          <p:nvPr>
            <p:ph type="subTitle" idx="1"/>
          </p:nvPr>
        </p:nvSpPr>
        <p:spPr bwMode="auto">
          <a:xfrm>
            <a:off x="1371600" y="3886200"/>
            <a:ext cx="6400800"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fr-FR"/>
              <a:t>Modifiez le style des sous-titres du masque</a:t>
            </a:r>
            <a:endParaRPr/>
          </a:p>
        </p:txBody>
      </p:sp>
      <p:sp>
        <p:nvSpPr>
          <p:cNvPr id="6" name="Espace réservé de la date 3"/>
          <p:cNvSpPr>
            <a:spLocks noGrp="1"/>
          </p:cNvSpPr>
          <p:nvPr>
            <p:ph type="dt" sz="half" idx="10"/>
          </p:nvPr>
        </p:nvSpPr>
        <p:spPr bwMode="auto"/>
        <p:txBody>
          <a:bodyPr/>
          <a:lstStyle/>
          <a:p>
            <a:pPr>
              <a:defRPr/>
            </a:pPr>
            <a:r>
              <a:rPr lang="fr-FR"/>
              <a:t>Version juin 2021</a:t>
            </a:r>
            <a:endParaRPr/>
          </a:p>
        </p:txBody>
      </p:sp>
      <p:sp>
        <p:nvSpPr>
          <p:cNvPr id="7" name="Espace réservé du pied de page 4"/>
          <p:cNvSpPr>
            <a:spLocks noGrp="1"/>
          </p:cNvSpPr>
          <p:nvPr>
            <p:ph type="ftr" sz="quarter" idx="11"/>
          </p:nvPr>
        </p:nvSpPr>
        <p:spPr bwMode="auto"/>
        <p:txBody>
          <a:bodyPr/>
          <a:lstStyle/>
          <a:p>
            <a:pPr>
              <a:defRPr/>
            </a:pPr>
            <a:r>
              <a:rPr lang="fr-FR"/>
              <a:t>version juillet 2022</a:t>
            </a:r>
            <a:endParaRPr/>
          </a:p>
        </p:txBody>
      </p:sp>
      <p:sp>
        <p:nvSpPr>
          <p:cNvPr id="8" name="Espace réservé du numéro de diapositive 5"/>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u contenu 2"/>
          <p:cNvSpPr>
            <a:spLocks noGrp="1"/>
          </p:cNvSpPr>
          <p:nvPr>
            <p:ph idx="1"/>
          </p:nvPr>
        </p:nvSpPr>
        <p:spPr bwMode="auto"/>
        <p:txBody>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e la date 3"/>
          <p:cNvSpPr>
            <a:spLocks noGrp="1"/>
          </p:cNvSpPr>
          <p:nvPr>
            <p:ph type="dt" sz="half" idx="10"/>
          </p:nvPr>
        </p:nvSpPr>
        <p:spPr bwMode="auto"/>
        <p:txBody>
          <a:bodyPr/>
          <a:lstStyle/>
          <a:p>
            <a:pPr>
              <a:defRPr/>
            </a:pPr>
            <a:r>
              <a:rPr lang="fr-FR"/>
              <a:t>Version juin 2021</a:t>
            </a:r>
            <a:endParaRPr/>
          </a:p>
        </p:txBody>
      </p:sp>
      <p:sp>
        <p:nvSpPr>
          <p:cNvPr id="7" name="Espace réservé du pied de page 4"/>
          <p:cNvSpPr>
            <a:spLocks noGrp="1"/>
          </p:cNvSpPr>
          <p:nvPr>
            <p:ph type="ftr" sz="quarter" idx="11"/>
          </p:nvPr>
        </p:nvSpPr>
        <p:spPr bwMode="auto"/>
        <p:txBody>
          <a:bodyPr/>
          <a:lstStyle/>
          <a:p>
            <a:pPr>
              <a:defRPr/>
            </a:pPr>
            <a:r>
              <a:rPr lang="fr-FR"/>
              <a:t>version juillet 2022</a:t>
            </a:r>
            <a:endParaRPr/>
          </a:p>
        </p:txBody>
      </p:sp>
      <p:sp>
        <p:nvSpPr>
          <p:cNvPr id="8" name="Espace réservé du numéro de diapositive 5"/>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722313" y="4406900"/>
            <a:ext cx="7772400" cy="1362075"/>
          </a:xfrm>
        </p:spPr>
        <p:txBody>
          <a:bodyPr anchor="t"/>
          <a:lstStyle>
            <a:lvl1pPr algn="l">
              <a:defRPr sz="4000" b="1" cap="all"/>
            </a:lvl1pPr>
          </a:lstStyle>
          <a:p>
            <a:pPr>
              <a:defRPr/>
            </a:pPr>
            <a:r>
              <a:rPr lang="fr-FR"/>
              <a:t>Modifiez le style du titre</a:t>
            </a:r>
            <a:endParaRPr/>
          </a:p>
        </p:txBody>
      </p:sp>
      <p:sp>
        <p:nvSpPr>
          <p:cNvPr id="5" name="Espace réservé du texte 2"/>
          <p:cNvSpPr>
            <a:spLocks noGrp="1"/>
          </p:cNvSpPr>
          <p:nvPr>
            <p:ph type="body" idx="1"/>
          </p:nvPr>
        </p:nvSpPr>
        <p:spPr bwMode="auto">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fr-FR"/>
              <a:t>Modifiez les styles du texte du masque</a:t>
            </a:r>
            <a:endParaRPr/>
          </a:p>
        </p:txBody>
      </p:sp>
      <p:sp>
        <p:nvSpPr>
          <p:cNvPr id="6" name="Espace réservé de la date 3"/>
          <p:cNvSpPr>
            <a:spLocks noGrp="1"/>
          </p:cNvSpPr>
          <p:nvPr>
            <p:ph type="dt" sz="half" idx="10"/>
          </p:nvPr>
        </p:nvSpPr>
        <p:spPr bwMode="auto"/>
        <p:txBody>
          <a:bodyPr/>
          <a:lstStyle/>
          <a:p>
            <a:pPr>
              <a:defRPr/>
            </a:pPr>
            <a:r>
              <a:rPr lang="fr-FR"/>
              <a:t>Version juin 2021</a:t>
            </a:r>
            <a:endParaRPr/>
          </a:p>
        </p:txBody>
      </p:sp>
      <p:sp>
        <p:nvSpPr>
          <p:cNvPr id="7" name="Espace réservé du pied de page 4"/>
          <p:cNvSpPr>
            <a:spLocks noGrp="1"/>
          </p:cNvSpPr>
          <p:nvPr>
            <p:ph type="ftr" sz="quarter" idx="11"/>
          </p:nvPr>
        </p:nvSpPr>
        <p:spPr bwMode="auto"/>
        <p:txBody>
          <a:bodyPr/>
          <a:lstStyle/>
          <a:p>
            <a:pPr>
              <a:defRPr/>
            </a:pPr>
            <a:r>
              <a:rPr lang="fr-FR"/>
              <a:t>version juillet 2022</a:t>
            </a:r>
            <a:endParaRPr/>
          </a:p>
        </p:txBody>
      </p:sp>
      <p:sp>
        <p:nvSpPr>
          <p:cNvPr id="8" name="Espace réservé du numéro de diapositive 5"/>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u contenu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contenu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4"/>
          <p:cNvSpPr>
            <a:spLocks noGrp="1"/>
          </p:cNvSpPr>
          <p:nvPr>
            <p:ph type="dt" sz="half" idx="10"/>
          </p:nvPr>
        </p:nvSpPr>
        <p:spPr bwMode="auto"/>
        <p:txBody>
          <a:bodyPr/>
          <a:lstStyle/>
          <a:p>
            <a:pPr>
              <a:defRPr/>
            </a:pPr>
            <a:r>
              <a:rPr lang="fr-FR"/>
              <a:t>Version juin 2021</a:t>
            </a:r>
            <a:endParaRPr/>
          </a:p>
        </p:txBody>
      </p:sp>
      <p:sp>
        <p:nvSpPr>
          <p:cNvPr id="8" name="Espace réservé du pied de page 5"/>
          <p:cNvSpPr>
            <a:spLocks noGrp="1"/>
          </p:cNvSpPr>
          <p:nvPr>
            <p:ph type="ftr" sz="quarter" idx="11"/>
          </p:nvPr>
        </p:nvSpPr>
        <p:spPr bwMode="auto"/>
        <p:txBody>
          <a:bodyPr/>
          <a:lstStyle/>
          <a:p>
            <a:pPr>
              <a:defRPr/>
            </a:pPr>
            <a:r>
              <a:rPr lang="fr-FR"/>
              <a:t>version juillet 2022</a:t>
            </a:r>
            <a:endParaRPr/>
          </a:p>
        </p:txBody>
      </p:sp>
      <p:sp>
        <p:nvSpPr>
          <p:cNvPr id="9" name="Espace réservé du numéro de diapositive 6"/>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lvl1pPr>
              <a:defRPr/>
            </a:lvl1pPr>
          </a:lstStyle>
          <a:p>
            <a:pPr>
              <a:defRPr/>
            </a:pPr>
            <a:r>
              <a:rPr lang="fr-FR"/>
              <a:t>Modifiez le style du titre</a:t>
            </a:r>
            <a:endParaRPr/>
          </a:p>
        </p:txBody>
      </p:sp>
      <p:sp>
        <p:nvSpPr>
          <p:cNvPr id="5" name="Espace réservé du texte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6" name="Espace réservé du contenu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u texte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Modifiez les styles du texte du masque</a:t>
            </a:r>
            <a:endParaRPr/>
          </a:p>
        </p:txBody>
      </p:sp>
      <p:sp>
        <p:nvSpPr>
          <p:cNvPr id="8" name="Espace réservé du contenu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9" name="Espace réservé de la date 6"/>
          <p:cNvSpPr>
            <a:spLocks noGrp="1"/>
          </p:cNvSpPr>
          <p:nvPr>
            <p:ph type="dt" sz="half" idx="10"/>
          </p:nvPr>
        </p:nvSpPr>
        <p:spPr bwMode="auto"/>
        <p:txBody>
          <a:bodyPr/>
          <a:lstStyle/>
          <a:p>
            <a:pPr>
              <a:defRPr/>
            </a:pPr>
            <a:r>
              <a:rPr lang="fr-FR"/>
              <a:t>Version juin 2021</a:t>
            </a:r>
            <a:endParaRPr/>
          </a:p>
        </p:txBody>
      </p:sp>
      <p:sp>
        <p:nvSpPr>
          <p:cNvPr id="10" name="Espace réservé du pied de page 7"/>
          <p:cNvSpPr>
            <a:spLocks noGrp="1"/>
          </p:cNvSpPr>
          <p:nvPr>
            <p:ph type="ftr" sz="quarter" idx="11"/>
          </p:nvPr>
        </p:nvSpPr>
        <p:spPr bwMode="auto"/>
        <p:txBody>
          <a:bodyPr/>
          <a:lstStyle/>
          <a:p>
            <a:pPr>
              <a:defRPr/>
            </a:pPr>
            <a:r>
              <a:rPr lang="fr-FR"/>
              <a:t>version juillet 2022</a:t>
            </a:r>
            <a:endParaRPr/>
          </a:p>
        </p:txBody>
      </p:sp>
      <p:sp>
        <p:nvSpPr>
          <p:cNvPr id="11" name="Espace réservé du numéro de diapositive 8"/>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e la date 2"/>
          <p:cNvSpPr>
            <a:spLocks noGrp="1"/>
          </p:cNvSpPr>
          <p:nvPr>
            <p:ph type="dt" sz="half" idx="10"/>
          </p:nvPr>
        </p:nvSpPr>
        <p:spPr bwMode="auto"/>
        <p:txBody>
          <a:bodyPr/>
          <a:lstStyle/>
          <a:p>
            <a:pPr>
              <a:defRPr/>
            </a:pPr>
            <a:r>
              <a:rPr lang="fr-FR"/>
              <a:t>Version juin 2021</a:t>
            </a:r>
            <a:endParaRPr/>
          </a:p>
        </p:txBody>
      </p:sp>
      <p:sp>
        <p:nvSpPr>
          <p:cNvPr id="6" name="Espace réservé du pied de page 3"/>
          <p:cNvSpPr>
            <a:spLocks noGrp="1"/>
          </p:cNvSpPr>
          <p:nvPr>
            <p:ph type="ftr" sz="quarter" idx="11"/>
          </p:nvPr>
        </p:nvSpPr>
        <p:spPr bwMode="auto"/>
        <p:txBody>
          <a:bodyPr/>
          <a:lstStyle/>
          <a:p>
            <a:pPr>
              <a:defRPr/>
            </a:pPr>
            <a:r>
              <a:rPr lang="fr-FR"/>
              <a:t>version juillet 2022</a:t>
            </a:r>
            <a:endParaRPr/>
          </a:p>
        </p:txBody>
      </p:sp>
      <p:sp>
        <p:nvSpPr>
          <p:cNvPr id="7" name="Espace réservé du numéro de diapositive 4"/>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r>
              <a:rPr lang="fr-FR"/>
              <a:t>Version juin 2021</a:t>
            </a:r>
            <a:endParaRPr/>
          </a:p>
        </p:txBody>
      </p:sp>
      <p:sp>
        <p:nvSpPr>
          <p:cNvPr id="5" name="Espace réservé du pied de page 2"/>
          <p:cNvSpPr>
            <a:spLocks noGrp="1"/>
          </p:cNvSpPr>
          <p:nvPr>
            <p:ph type="ftr" sz="quarter" idx="11"/>
          </p:nvPr>
        </p:nvSpPr>
        <p:spPr bwMode="auto"/>
        <p:txBody>
          <a:bodyPr/>
          <a:lstStyle/>
          <a:p>
            <a:pPr>
              <a:defRPr/>
            </a:pPr>
            <a:r>
              <a:rPr lang="fr-FR"/>
              <a:t>version juillet 2022</a:t>
            </a:r>
            <a:endParaRPr/>
          </a:p>
        </p:txBody>
      </p:sp>
      <p:sp>
        <p:nvSpPr>
          <p:cNvPr id="6" name="Espace réservé du numéro de diapositive 3"/>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457200" y="273050"/>
            <a:ext cx="3008313" cy="1162050"/>
          </a:xfrm>
        </p:spPr>
        <p:txBody>
          <a:bodyPr anchor="b"/>
          <a:lstStyle>
            <a:lvl1pPr algn="l">
              <a:defRPr sz="2000" b="1"/>
            </a:lvl1pPr>
          </a:lstStyle>
          <a:p>
            <a:pPr>
              <a:defRPr/>
            </a:pPr>
            <a:r>
              <a:rPr lang="fr-FR"/>
              <a:t>Modifiez le style du titre</a:t>
            </a:r>
            <a:endParaRPr/>
          </a:p>
        </p:txBody>
      </p:sp>
      <p:sp>
        <p:nvSpPr>
          <p:cNvPr id="5" name="Espace réservé du contenu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texte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fr-FR"/>
              <a:t>Modifiez les styles du texte du masque</a:t>
            </a:r>
            <a:endParaRPr/>
          </a:p>
        </p:txBody>
      </p:sp>
      <p:sp>
        <p:nvSpPr>
          <p:cNvPr id="7" name="Espace réservé de la date 4"/>
          <p:cNvSpPr>
            <a:spLocks noGrp="1"/>
          </p:cNvSpPr>
          <p:nvPr>
            <p:ph type="dt" sz="half" idx="10"/>
          </p:nvPr>
        </p:nvSpPr>
        <p:spPr bwMode="auto"/>
        <p:txBody>
          <a:bodyPr/>
          <a:lstStyle/>
          <a:p>
            <a:pPr>
              <a:defRPr/>
            </a:pPr>
            <a:r>
              <a:rPr lang="fr-FR"/>
              <a:t>Version juin 2021</a:t>
            </a:r>
            <a:endParaRPr/>
          </a:p>
        </p:txBody>
      </p:sp>
      <p:sp>
        <p:nvSpPr>
          <p:cNvPr id="8" name="Espace réservé du pied de page 5"/>
          <p:cNvSpPr>
            <a:spLocks noGrp="1"/>
          </p:cNvSpPr>
          <p:nvPr>
            <p:ph type="ftr" sz="quarter" idx="11"/>
          </p:nvPr>
        </p:nvSpPr>
        <p:spPr bwMode="auto"/>
        <p:txBody>
          <a:bodyPr/>
          <a:lstStyle/>
          <a:p>
            <a:pPr>
              <a:defRPr/>
            </a:pPr>
            <a:r>
              <a:rPr lang="fr-FR"/>
              <a:t>version juillet 2022</a:t>
            </a:r>
            <a:endParaRPr/>
          </a:p>
        </p:txBody>
      </p:sp>
      <p:sp>
        <p:nvSpPr>
          <p:cNvPr id="9" name="Espace réservé du numéro de diapositive 6"/>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idx="1"/>
          </p:nvPr>
        </p:nvSpPr>
        <p:spPr bwMode="auto"/>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5" name="Footer Placeholder 4"/>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6" name="Slide Number Placeholder 5"/>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1792288" y="4800600"/>
            <a:ext cx="5486400" cy="566738"/>
          </a:xfrm>
        </p:spPr>
        <p:txBody>
          <a:bodyPr anchor="b"/>
          <a:lstStyle>
            <a:lvl1pPr algn="l">
              <a:defRPr sz="2000" b="1"/>
            </a:lvl1pPr>
          </a:lstStyle>
          <a:p>
            <a:pPr>
              <a:defRPr/>
            </a:pPr>
            <a:r>
              <a:rPr lang="fr-FR"/>
              <a:t>Modifiez le style du titre</a:t>
            </a:r>
            <a:endParaRPr/>
          </a:p>
        </p:txBody>
      </p:sp>
      <p:sp>
        <p:nvSpPr>
          <p:cNvPr id="5" name="Espace réservé pour une image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a:p>
        </p:txBody>
      </p:sp>
      <p:sp>
        <p:nvSpPr>
          <p:cNvPr id="6" name="Espace réservé du texte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fr-FR"/>
              <a:t>Modifiez les styles du texte du masque</a:t>
            </a:r>
            <a:endParaRPr/>
          </a:p>
        </p:txBody>
      </p:sp>
      <p:sp>
        <p:nvSpPr>
          <p:cNvPr id="7" name="Espace réservé de la date 4"/>
          <p:cNvSpPr>
            <a:spLocks noGrp="1"/>
          </p:cNvSpPr>
          <p:nvPr>
            <p:ph type="dt" sz="half" idx="10"/>
          </p:nvPr>
        </p:nvSpPr>
        <p:spPr bwMode="auto"/>
        <p:txBody>
          <a:bodyPr/>
          <a:lstStyle/>
          <a:p>
            <a:pPr>
              <a:defRPr/>
            </a:pPr>
            <a:r>
              <a:rPr lang="fr-FR"/>
              <a:t>Version juin 2021</a:t>
            </a:r>
            <a:endParaRPr/>
          </a:p>
        </p:txBody>
      </p:sp>
      <p:sp>
        <p:nvSpPr>
          <p:cNvPr id="8" name="Espace réservé du pied de page 5"/>
          <p:cNvSpPr>
            <a:spLocks noGrp="1"/>
          </p:cNvSpPr>
          <p:nvPr>
            <p:ph type="ftr" sz="quarter" idx="11"/>
          </p:nvPr>
        </p:nvSpPr>
        <p:spPr bwMode="auto"/>
        <p:txBody>
          <a:bodyPr/>
          <a:lstStyle/>
          <a:p>
            <a:pPr>
              <a:defRPr/>
            </a:pPr>
            <a:r>
              <a:rPr lang="fr-FR"/>
              <a:t>version juillet 2022</a:t>
            </a:r>
            <a:endParaRPr/>
          </a:p>
        </p:txBody>
      </p:sp>
      <p:sp>
        <p:nvSpPr>
          <p:cNvPr id="9" name="Espace réservé du numéro de diapositive 6"/>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r>
              <a:rPr lang="fr-FR"/>
              <a:t>Modifiez le style du titre</a:t>
            </a:r>
            <a:endParaRPr/>
          </a:p>
        </p:txBody>
      </p:sp>
      <p:sp>
        <p:nvSpPr>
          <p:cNvPr id="5" name="Espace réservé du texte vertical 2"/>
          <p:cNvSpPr>
            <a:spLocks noGrp="1"/>
          </p:cNvSpPr>
          <p:nvPr>
            <p:ph type="body" orient="vert" idx="1"/>
          </p:nvPr>
        </p:nvSpPr>
        <p:spPr bwMode="auto"/>
        <p:txBody>
          <a:bodyPr vert="eaVert"/>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e la date 3"/>
          <p:cNvSpPr>
            <a:spLocks noGrp="1"/>
          </p:cNvSpPr>
          <p:nvPr>
            <p:ph type="dt" sz="half" idx="10"/>
          </p:nvPr>
        </p:nvSpPr>
        <p:spPr bwMode="auto"/>
        <p:txBody>
          <a:bodyPr/>
          <a:lstStyle/>
          <a:p>
            <a:pPr>
              <a:defRPr/>
            </a:pPr>
            <a:r>
              <a:rPr lang="fr-FR"/>
              <a:t>Version juin 2021</a:t>
            </a:r>
            <a:endParaRPr/>
          </a:p>
        </p:txBody>
      </p:sp>
      <p:sp>
        <p:nvSpPr>
          <p:cNvPr id="7" name="Espace réservé du pied de page 4"/>
          <p:cNvSpPr>
            <a:spLocks noGrp="1"/>
          </p:cNvSpPr>
          <p:nvPr>
            <p:ph type="ftr" sz="quarter" idx="11"/>
          </p:nvPr>
        </p:nvSpPr>
        <p:spPr bwMode="auto"/>
        <p:txBody>
          <a:bodyPr/>
          <a:lstStyle/>
          <a:p>
            <a:pPr>
              <a:defRPr/>
            </a:pPr>
            <a:r>
              <a:rPr lang="fr-FR"/>
              <a:t>version juillet 2022</a:t>
            </a:r>
            <a:endParaRPr/>
          </a:p>
        </p:txBody>
      </p:sp>
      <p:sp>
        <p:nvSpPr>
          <p:cNvPr id="8" name="Espace réservé du numéro de diapositive 5"/>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4" name="Titre vertical 1"/>
          <p:cNvSpPr>
            <a:spLocks noGrp="1"/>
          </p:cNvSpPr>
          <p:nvPr>
            <p:ph type="title" orient="vert"/>
          </p:nvPr>
        </p:nvSpPr>
        <p:spPr bwMode="auto">
          <a:xfrm>
            <a:off x="6629400" y="274638"/>
            <a:ext cx="2057400" cy="5851525"/>
          </a:xfrm>
        </p:spPr>
        <p:txBody>
          <a:bodyPr vert="eaVert"/>
          <a:lstStyle/>
          <a:p>
            <a:pPr>
              <a:defRPr/>
            </a:pPr>
            <a:r>
              <a:rPr lang="fr-FR"/>
              <a:t>Modifiez le style du titre</a:t>
            </a:r>
            <a:endParaRPr/>
          </a:p>
        </p:txBody>
      </p:sp>
      <p:sp>
        <p:nvSpPr>
          <p:cNvPr id="5" name="Espace réservé du texte vertical 2"/>
          <p:cNvSpPr>
            <a:spLocks noGrp="1"/>
          </p:cNvSpPr>
          <p:nvPr>
            <p:ph type="body" orient="vert" idx="1"/>
          </p:nvPr>
        </p:nvSpPr>
        <p:spPr bwMode="auto">
          <a:xfrm>
            <a:off x="457200" y="274638"/>
            <a:ext cx="6019800" cy="5851525"/>
          </a:xfrm>
        </p:spPr>
        <p:txBody>
          <a:bodyPr vert="eaVert"/>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e la date 3"/>
          <p:cNvSpPr>
            <a:spLocks noGrp="1"/>
          </p:cNvSpPr>
          <p:nvPr>
            <p:ph type="dt" sz="half" idx="10"/>
          </p:nvPr>
        </p:nvSpPr>
        <p:spPr bwMode="auto"/>
        <p:txBody>
          <a:bodyPr/>
          <a:lstStyle/>
          <a:p>
            <a:pPr>
              <a:defRPr/>
            </a:pPr>
            <a:r>
              <a:rPr lang="fr-FR"/>
              <a:t>Version juin 2021</a:t>
            </a:r>
            <a:endParaRPr/>
          </a:p>
        </p:txBody>
      </p:sp>
      <p:sp>
        <p:nvSpPr>
          <p:cNvPr id="7" name="Espace réservé du pied de page 4"/>
          <p:cNvSpPr>
            <a:spLocks noGrp="1"/>
          </p:cNvSpPr>
          <p:nvPr>
            <p:ph type="ftr" sz="quarter" idx="11"/>
          </p:nvPr>
        </p:nvSpPr>
        <p:spPr bwMode="auto"/>
        <p:txBody>
          <a:bodyPr/>
          <a:lstStyle/>
          <a:p>
            <a:pPr>
              <a:defRPr/>
            </a:pPr>
            <a:r>
              <a:rPr lang="fr-FR"/>
              <a:t>version juillet 2022</a:t>
            </a:r>
            <a:endParaRPr/>
          </a:p>
        </p:txBody>
      </p:sp>
      <p:sp>
        <p:nvSpPr>
          <p:cNvPr id="8" name="Espace réservé du numéro de diapositive 5"/>
          <p:cNvSpPr>
            <a:spLocks noGrp="1"/>
          </p:cNvSpPr>
          <p:nvPr>
            <p:ph type="sldNum" sz="quarter" idx="12"/>
          </p:nvPr>
        </p:nvSpPr>
        <p:spPr bwMode="auto"/>
        <p:txBody>
          <a:bodyPr/>
          <a:lstStyle/>
          <a:p>
            <a:pPr>
              <a:defRPr/>
            </a:pPr>
            <a:fld id="{95A332EA-909A-414B-BC7B-E27B0A2B850C}" type="slidenum">
              <a:rPr lang="fr-F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3888" y="1709739"/>
            <a:ext cx="7886700" cy="2852737"/>
          </a:xfrm>
        </p:spPr>
        <p:txBody>
          <a:bodyPr anchor="b"/>
          <a:lstStyle>
            <a:lvl1pPr>
              <a:defRPr sz="4500"/>
            </a:lvl1pPr>
          </a:lstStyle>
          <a:p>
            <a:pPr>
              <a:defRPr/>
            </a:pPr>
            <a:r>
              <a:rPr lang="fr-FR"/>
              <a:t>Modifiez le style du titre</a:t>
            </a:r>
            <a:endParaRPr lang="en-US"/>
          </a:p>
        </p:txBody>
      </p:sp>
      <p:sp>
        <p:nvSpPr>
          <p:cNvPr id="3" name="Text Placeholder 2"/>
          <p:cNvSpPr>
            <a:spLocks noGrp="1"/>
          </p:cNvSpPr>
          <p:nvPr>
            <p:ph type="body" idx="1"/>
          </p:nvPr>
        </p:nvSpPr>
        <p:spPr bwMode="auto">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fr-FR"/>
              <a:t>Cliquez pour modifier les styles du texte du masque</a:t>
            </a:r>
            <a:endParaRPr/>
          </a:p>
        </p:txBody>
      </p:sp>
      <p:sp>
        <p:nvSpPr>
          <p:cNvPr id="4" name="Date Placeholder 3"/>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5" name="Footer Placeholder 4"/>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6" name="Slide Number Placeholder 5"/>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sz="half" idx="1"/>
          </p:nvPr>
        </p:nvSpPr>
        <p:spPr bwMode="auto">
          <a:xfrm>
            <a:off x="628650" y="1825625"/>
            <a:ext cx="3886200" cy="435133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Content Placeholder 3"/>
          <p:cNvSpPr>
            <a:spLocks noGrp="1"/>
          </p:cNvSpPr>
          <p:nvPr>
            <p:ph sz="half" idx="2"/>
          </p:nvPr>
        </p:nvSpPr>
        <p:spPr bwMode="auto">
          <a:xfrm>
            <a:off x="4629150" y="1825625"/>
            <a:ext cx="3886200" cy="435133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Date Placeholder 4"/>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6" name="Footer Placeholder 5"/>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7" name="Slide Number Placeholder 6"/>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65126"/>
            <a:ext cx="7886700" cy="1325563"/>
          </a:xfrm>
        </p:spPr>
        <p:txBody>
          <a:bodyPr/>
          <a:lstStyle/>
          <a:p>
            <a:pPr>
              <a:defRPr/>
            </a:pPr>
            <a:r>
              <a:rPr lang="fr-FR"/>
              <a:t>Modifiez le style du titre</a:t>
            </a:r>
            <a:endParaRPr lang="en-US"/>
          </a:p>
        </p:txBody>
      </p:sp>
      <p:sp>
        <p:nvSpPr>
          <p:cNvPr id="3" name="Text Placeholder 2"/>
          <p:cNvSpPr>
            <a:spLocks noGrp="1"/>
          </p:cNvSpPr>
          <p:nvPr>
            <p:ph type="body" idx="1"/>
          </p:nvPr>
        </p:nvSpPr>
        <p:spPr bwMode="auto">
          <a:xfrm>
            <a:off x="629842" y="1681163"/>
            <a:ext cx="386834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fr-FR"/>
              <a:t>Cliquez pour modifier les styles du texte du masque</a:t>
            </a:r>
            <a:endParaRPr/>
          </a:p>
        </p:txBody>
      </p:sp>
      <p:sp>
        <p:nvSpPr>
          <p:cNvPr id="4" name="Content Placeholder 3"/>
          <p:cNvSpPr>
            <a:spLocks noGrp="1"/>
          </p:cNvSpPr>
          <p:nvPr>
            <p:ph sz="half" idx="2"/>
          </p:nvPr>
        </p:nvSpPr>
        <p:spPr bwMode="auto">
          <a:xfrm>
            <a:off x="629842" y="2505074"/>
            <a:ext cx="3868341" cy="368458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Text Placeholder 4"/>
          <p:cNvSpPr>
            <a:spLocks noGrp="1"/>
          </p:cNvSpPr>
          <p:nvPr>
            <p:ph type="body" sz="quarter" idx="3"/>
          </p:nvPr>
        </p:nvSpPr>
        <p:spPr bwMode="auto">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fr-FR"/>
              <a:t>Cliquez pour modifier les styles du texte du masque</a:t>
            </a:r>
            <a:endParaRPr/>
          </a:p>
        </p:txBody>
      </p:sp>
      <p:sp>
        <p:nvSpPr>
          <p:cNvPr id="6" name="Content Placeholder 5"/>
          <p:cNvSpPr>
            <a:spLocks noGrp="1"/>
          </p:cNvSpPr>
          <p:nvPr>
            <p:ph sz="quarter" idx="4"/>
          </p:nvPr>
        </p:nvSpPr>
        <p:spPr bwMode="auto">
          <a:xfrm>
            <a:off x="4629150" y="2505074"/>
            <a:ext cx="3887391" cy="368458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7" name="Date Placeholder 6"/>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8" name="Footer Placeholder 7"/>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9" name="Slide Number Placeholder 8"/>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Date Placeholder 2"/>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4" name="Footer Placeholder 3"/>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5" name="Slide Number Placeholder 4"/>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3" name="Footer Placeholder 2"/>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4" name="Slide Number Placeholder 3"/>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2" y="457200"/>
            <a:ext cx="2949178" cy="1600200"/>
          </a:xfrm>
        </p:spPr>
        <p:txBody>
          <a:bodyPr anchor="b"/>
          <a:lstStyle>
            <a:lvl1pPr>
              <a:defRPr sz="2400"/>
            </a:lvl1pPr>
          </a:lstStyle>
          <a:p>
            <a:pPr>
              <a:defRPr/>
            </a:pPr>
            <a:r>
              <a:rPr lang="fr-FR"/>
              <a:t>Modifiez le style du titre</a:t>
            </a:r>
            <a:endParaRPr lang="en-US"/>
          </a:p>
        </p:txBody>
      </p:sp>
      <p:sp>
        <p:nvSpPr>
          <p:cNvPr id="3" name="Content Placeholder 2"/>
          <p:cNvSpPr>
            <a:spLocks noGrp="1"/>
          </p:cNvSpPr>
          <p:nvPr>
            <p:ph idx="1"/>
          </p:nvPr>
        </p:nvSpPr>
        <p:spPr bwMode="auto">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Text Placeholder 3"/>
          <p:cNvSpPr>
            <a:spLocks noGrp="1"/>
          </p:cNvSpPr>
          <p:nvPr>
            <p:ph type="body" sz="half" idx="2"/>
          </p:nvPr>
        </p:nvSpPr>
        <p:spPr bwMode="auto">
          <a:xfrm>
            <a:off x="629842"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fr-FR"/>
              <a:t>Cliquez pour modifier les styles du texte du masque</a:t>
            </a:r>
            <a:endParaRPr/>
          </a:p>
        </p:txBody>
      </p:sp>
      <p:sp>
        <p:nvSpPr>
          <p:cNvPr id="5" name="Date Placeholder 4"/>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6" name="Footer Placeholder 5"/>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7" name="Slide Number Placeholder 6"/>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2" y="457200"/>
            <a:ext cx="2949178" cy="1600200"/>
          </a:xfrm>
        </p:spPr>
        <p:txBody>
          <a:bodyPr anchor="b"/>
          <a:lstStyle>
            <a:lvl1pPr>
              <a:defRPr sz="2400"/>
            </a:lvl1pPr>
          </a:lstStyle>
          <a:p>
            <a:pPr>
              <a:defRPr/>
            </a:pPr>
            <a:r>
              <a:rPr lang="fr-FR"/>
              <a:t>Modifiez le style du titre</a:t>
            </a:r>
            <a:endParaRPr lang="en-US"/>
          </a:p>
        </p:txBody>
      </p:sp>
      <p:sp>
        <p:nvSpPr>
          <p:cNvPr id="3" name="Picture Placeholder 2"/>
          <p:cNvSpPr>
            <a:spLocks noGrp="1" noChangeAspect="1"/>
          </p:cNvSpPr>
          <p:nvPr>
            <p:ph type="pic" idx="1"/>
          </p:nvPr>
        </p:nvSpPr>
        <p:spPr bwMode="auto">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r>
              <a:rPr lang="fr-FR"/>
              <a:t>Cliquez sur l'icône pour ajouter une image</a:t>
            </a:r>
            <a:endParaRPr lang="en-US"/>
          </a:p>
        </p:txBody>
      </p:sp>
      <p:sp>
        <p:nvSpPr>
          <p:cNvPr id="4" name="Text Placeholder 3"/>
          <p:cNvSpPr>
            <a:spLocks noGrp="1"/>
          </p:cNvSpPr>
          <p:nvPr>
            <p:ph type="body" sz="half" idx="2"/>
          </p:nvPr>
        </p:nvSpPr>
        <p:spPr bwMode="auto">
          <a:xfrm>
            <a:off x="629842"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fr-FR"/>
              <a:t>Cliquez pour modifier les styles du texte du masque</a:t>
            </a:r>
            <a:endParaRPr/>
          </a:p>
        </p:txBody>
      </p:sp>
      <p:sp>
        <p:nvSpPr>
          <p:cNvPr id="5" name="Date Placeholder 4"/>
          <p:cNvSpPr>
            <a:spLocks noGrp="1"/>
          </p:cNvSpPr>
          <p:nvPr>
            <p:ph type="dt" sz="half" idx="10"/>
          </p:nvPr>
        </p:nvSpPr>
        <p:spPr bwMode="auto"/>
        <p:txBody>
          <a:bodyPr/>
          <a:lstStyle/>
          <a:p>
            <a:pPr defTabSz="228600">
              <a:defRPr/>
            </a:pPr>
            <a:r>
              <a:rPr lang="fr-FR">
                <a:solidFill>
                  <a:prstClr val="black">
                    <a:tint val="75000"/>
                  </a:prstClr>
                </a:solidFill>
              </a:rPr>
              <a:t>Version juin 2021</a:t>
            </a:r>
            <a:endParaRPr/>
          </a:p>
        </p:txBody>
      </p:sp>
      <p:sp>
        <p:nvSpPr>
          <p:cNvPr id="6" name="Footer Placeholder 5"/>
          <p:cNvSpPr>
            <a:spLocks noGrp="1"/>
          </p:cNvSpPr>
          <p:nvPr>
            <p:ph type="ftr" sz="quarter" idx="11"/>
          </p:nvPr>
        </p:nvSpPr>
        <p:spPr bwMode="auto"/>
        <p:txBody>
          <a:bodyPr/>
          <a:lstStyle/>
          <a:p>
            <a:pPr defTabSz="228600">
              <a:defRPr/>
            </a:pPr>
            <a:r>
              <a:rPr lang="fr-FR">
                <a:solidFill>
                  <a:prstClr val="black">
                    <a:tint val="75000"/>
                  </a:prstClr>
                </a:solidFill>
              </a:rPr>
              <a:t>version juillet 2022</a:t>
            </a:r>
            <a:endParaRPr/>
          </a:p>
        </p:txBody>
      </p:sp>
      <p:sp>
        <p:nvSpPr>
          <p:cNvPr id="7" name="Slide Number Placeholder 6"/>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365126"/>
            <a:ext cx="7886700" cy="1325563"/>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3" name="Text Placeholder 2"/>
          <p:cNvSpPr>
            <a:spLocks noGrp="1"/>
          </p:cNvSpPr>
          <p:nvPr>
            <p:ph type="body" idx="1"/>
          </p:nvPr>
        </p:nvSpPr>
        <p:spPr bwMode="auto">
          <a:xfrm>
            <a:off x="628650" y="1825625"/>
            <a:ext cx="7886700" cy="4351338"/>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2"/>
          </p:nvPr>
        </p:nvSpPr>
        <p:spPr bwMode="auto">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228600">
              <a:defRPr/>
            </a:pPr>
            <a:r>
              <a:rPr lang="fr-FR">
                <a:solidFill>
                  <a:prstClr val="black">
                    <a:tint val="75000"/>
                  </a:prstClr>
                </a:solidFill>
              </a:rPr>
              <a:t>Version juin 2021</a:t>
            </a:r>
            <a:endParaRPr/>
          </a:p>
        </p:txBody>
      </p:sp>
      <p:sp>
        <p:nvSpPr>
          <p:cNvPr id="5" name="Footer Placeholder 4"/>
          <p:cNvSpPr>
            <a:spLocks noGrp="1"/>
          </p:cNvSpPr>
          <p:nvPr>
            <p:ph type="ftr" sz="quarter" idx="3"/>
          </p:nvPr>
        </p:nvSpPr>
        <p:spPr bwMode="auto">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228600">
              <a:defRPr/>
            </a:pPr>
            <a:r>
              <a:rPr lang="fr-FR">
                <a:solidFill>
                  <a:prstClr val="black">
                    <a:tint val="75000"/>
                  </a:prstClr>
                </a:solidFill>
              </a:rPr>
              <a:t>version juillet 2022</a:t>
            </a:r>
            <a:endParaRPr/>
          </a:p>
        </p:txBody>
      </p:sp>
      <p:sp>
        <p:nvSpPr>
          <p:cNvPr id="6" name="Slide Number Placeholder 5"/>
          <p:cNvSpPr>
            <a:spLocks noGrp="1"/>
          </p:cNvSpPr>
          <p:nvPr>
            <p:ph type="sldNum" sz="quarter" idx="4"/>
          </p:nvPr>
        </p:nvSpPr>
        <p:spPr bwMode="auto">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228600">
              <a:defRPr/>
            </a:pPr>
            <a:fld id="{18E21E9E-2405-4BFD-BB37-D456177CD95E}" type="slidenum">
              <a:rPr lang="fr-FR">
                <a:solidFill>
                  <a:prstClr val="black">
                    <a:tint val="75000"/>
                  </a:prstClr>
                </a:solidFill>
              </a:rPr>
              <a:t>‹N°›</a:t>
            </a:fld>
            <a:endParaRPr lang="fr-F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Espace réservé du titre 1"/>
          <p:cNvSpPr>
            <a:spLocks noGrp="1"/>
          </p:cNvSpPr>
          <p:nvPr>
            <p:ph type="title"/>
          </p:nvPr>
        </p:nvSpPr>
        <p:spPr bwMode="auto">
          <a:xfrm>
            <a:off x="457200" y="274638"/>
            <a:ext cx="8229600" cy="1143000"/>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5" name="Espace réservé du texte 2"/>
          <p:cNvSpPr>
            <a:spLocks noGrp="1"/>
          </p:cNvSpPr>
          <p:nvPr>
            <p:ph type="body" idx="1"/>
          </p:nvPr>
        </p:nvSpPr>
        <p:spPr bwMode="auto">
          <a:xfrm>
            <a:off x="457200" y="1600200"/>
            <a:ext cx="8229600" cy="4525963"/>
          </a:xfrm>
          <a:prstGeom prst="rect">
            <a:avLst/>
          </a:prstGeom>
        </p:spPr>
        <p:txBody>
          <a:bodyPr vert="horz" lIns="91440" tIns="45720" rIns="91440" bIns="45720" rtlCol="0">
            <a:normAutofit/>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e la date 3"/>
          <p:cNvSpPr>
            <a:spLocks noGrp="1"/>
          </p:cNvSpPr>
          <p:nvPr>
            <p:ph type="dt" sz="half" idx="2"/>
          </p:nvPr>
        </p:nvSpPr>
        <p:spPr bwMode="auto">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fr-FR"/>
              <a:t>Version juin 2021</a:t>
            </a:r>
            <a:endParaRPr/>
          </a:p>
        </p:txBody>
      </p:sp>
      <p:sp>
        <p:nvSpPr>
          <p:cNvPr id="7" name="Espace réservé du pied de page 4"/>
          <p:cNvSpPr>
            <a:spLocks noGrp="1"/>
          </p:cNvSpPr>
          <p:nvPr>
            <p:ph type="ftr" sz="quarter" idx="3"/>
          </p:nvPr>
        </p:nvSpPr>
        <p:spPr bwMode="auto">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FR"/>
              <a:t>version juillet 2022</a:t>
            </a:r>
            <a:endParaRPr/>
          </a:p>
        </p:txBody>
      </p:sp>
      <p:sp>
        <p:nvSpPr>
          <p:cNvPr id="8" name="Espace réservé du numéro de diapositive 5"/>
          <p:cNvSpPr>
            <a:spLocks noGrp="1"/>
          </p:cNvSpPr>
          <p:nvPr>
            <p:ph type="sldNum" sz="quarter" idx="4"/>
          </p:nvPr>
        </p:nvSpPr>
        <p:spPr bwMode="auto">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A332EA-909A-414B-BC7B-E27B0A2B850C}" type="slidenum">
              <a:rPr lang="fr-FR"/>
              <a:t>‹N°›</a:t>
            </a:fld>
            <a:endParaRPr lang="fr-FR"/>
          </a:p>
        </p:txBody>
      </p:sp>
      <p:sp>
        <p:nvSpPr>
          <p:cNvPr id="2" name="MSIPCMContentMarking" descr="{&quot;HashCode&quot;:722694439,&quot;Placement&quot;:&quot;Footer&quot;}"/>
          <p:cNvSpPr txBox="1"/>
          <p:nvPr userDrawn="1"/>
        </p:nvSpPr>
        <p:spPr bwMode="auto">
          <a:xfrm>
            <a:off x="4128981" y="6595656"/>
            <a:ext cx="886037" cy="262344"/>
          </a:xfrm>
          <a:prstGeom prst="rect">
            <a:avLst/>
          </a:prstGeom>
          <a:noFill/>
        </p:spPr>
        <p:txBody>
          <a:bodyPr vert="horz" wrap="square" lIns="0" tIns="0" rIns="0" bIns="0" rtlCol="0" anchor="ctr" anchorCtr="1">
            <a:spAutoFit/>
          </a:bodyPr>
          <a:lstStyle/>
          <a:p>
            <a:pPr algn="ctr">
              <a:spcBef>
                <a:spcPts val="0"/>
              </a:spcBef>
              <a:spcAft>
                <a:spcPts val="0"/>
              </a:spcAft>
              <a:defRPr/>
            </a:pPr>
            <a:r>
              <a:rPr lang="fr-FR" sz="1000">
                <a:solidFill>
                  <a:srgbClr val="0078D7"/>
                </a:solidFill>
                <a:latin typeface="Calibri"/>
              </a:rPr>
              <a:t>C1 - Interne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1.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2"/>
          <p:cNvPicPr>
            <a:picLocks noChangeAspect="1"/>
          </p:cNvPicPr>
          <p:nvPr/>
        </p:nvPicPr>
        <p:blipFill>
          <a:blip r:embed="rId3"/>
          <a:stretch/>
        </p:blipFill>
        <p:spPr bwMode="auto">
          <a:xfrm>
            <a:off x="-940" y="5757721"/>
            <a:ext cx="9144000" cy="1125537"/>
          </a:xfrm>
          <a:prstGeom prst="rect">
            <a:avLst/>
          </a:prstGeom>
          <a:noFill/>
          <a:ln>
            <a:noFill/>
          </a:ln>
        </p:spPr>
      </p:pic>
      <p:sp>
        <p:nvSpPr>
          <p:cNvPr id="5" name="Espace réservé du numéro de diapositive 4"/>
          <p:cNvSpPr>
            <a:spLocks noGrp="1"/>
          </p:cNvSpPr>
          <p:nvPr>
            <p:ph type="sldNum" sz="quarter" idx="12"/>
          </p:nvPr>
        </p:nvSpPr>
        <p:spPr bwMode="auto"/>
        <p:txBody>
          <a:bodyPr/>
          <a:lstStyle/>
          <a:p>
            <a:pPr>
              <a:defRPr/>
            </a:pPr>
            <a:fld id="{95A332EA-909A-414B-BC7B-E27B0A2B850C}" type="slidenum">
              <a:rPr lang="fr-FR"/>
              <a:t>1</a:t>
            </a:fld>
            <a:endParaRPr lang="fr-FR" dirty="0"/>
          </a:p>
        </p:txBody>
      </p:sp>
      <p:sp>
        <p:nvSpPr>
          <p:cNvPr id="3" name="ZoneTexte 2"/>
          <p:cNvSpPr txBox="1"/>
          <p:nvPr/>
        </p:nvSpPr>
        <p:spPr bwMode="auto">
          <a:xfrm>
            <a:off x="394596" y="1412776"/>
            <a:ext cx="8352928" cy="3877985"/>
          </a:xfrm>
          <a:prstGeom prst="rect">
            <a:avLst/>
          </a:prstGeom>
          <a:noFill/>
        </p:spPr>
        <p:txBody>
          <a:bodyPr wrap="square" rtlCol="0">
            <a:spAutoFit/>
          </a:bodyPr>
          <a:lstStyle/>
          <a:p>
            <a:pPr algn="ctr"/>
            <a:r>
              <a:rPr lang="fr-FR" sz="2400" b="1" dirty="0"/>
              <a:t>Institutions et outils de maîtrise du </a:t>
            </a:r>
            <a:r>
              <a:rPr lang="fr-FR" sz="2400" b="1"/>
              <a:t>foncier agricole</a:t>
            </a:r>
            <a:endParaRPr lang="fr-FR" sz="2400" dirty="0"/>
          </a:p>
          <a:p>
            <a:pPr algn="ctr"/>
            <a:r>
              <a:rPr lang="fr-FR" sz="2400" b="1" dirty="0"/>
              <a:t>Formation FNE </a:t>
            </a:r>
            <a:r>
              <a:rPr lang="fr-FR" sz="2400" b="1" dirty="0" err="1"/>
              <a:t>IdF</a:t>
            </a:r>
            <a:endParaRPr lang="fr-FR" sz="2400" dirty="0"/>
          </a:p>
          <a:p>
            <a:pPr algn="ctr"/>
            <a:r>
              <a:rPr lang="fr-FR" sz="2400" b="1" dirty="0"/>
              <a:t>17/11/2022</a:t>
            </a:r>
          </a:p>
          <a:p>
            <a:pPr algn="ctr"/>
            <a:endParaRPr lang="fr-FR" sz="2400" dirty="0"/>
          </a:p>
          <a:p>
            <a:pPr algn="ctr"/>
            <a:r>
              <a:rPr lang="fr-FR" sz="3200" b="1" dirty="0">
                <a:solidFill>
                  <a:srgbClr val="FF0000"/>
                </a:solidFill>
              </a:rPr>
              <a:t>Préservation et valorisation du foncier agricole</a:t>
            </a:r>
            <a:endParaRPr lang="fr-FR" sz="3200" dirty="0">
              <a:solidFill>
                <a:srgbClr val="FF0000"/>
              </a:solidFill>
            </a:endParaRPr>
          </a:p>
          <a:p>
            <a:pPr algn="ctr"/>
            <a:r>
              <a:rPr lang="fr-FR" sz="3200" b="1" dirty="0">
                <a:solidFill>
                  <a:srgbClr val="FF0000"/>
                </a:solidFill>
              </a:rPr>
              <a:t>Terre de Liens</a:t>
            </a:r>
          </a:p>
          <a:p>
            <a:pPr algn="ctr"/>
            <a:r>
              <a:rPr lang="fr-FR" sz="3200" b="1" dirty="0">
                <a:solidFill>
                  <a:srgbClr val="FF0000"/>
                </a:solidFill>
              </a:rPr>
              <a:t>un exemple d’action citoyenne</a:t>
            </a:r>
            <a:endParaRPr lang="fr-FR" sz="3200" dirty="0">
              <a:solidFill>
                <a:srgbClr val="FF0000"/>
              </a:solidFill>
            </a:endParaRPr>
          </a:p>
          <a:p>
            <a:pPr algn="ctr"/>
            <a:r>
              <a:rPr lang="fr-FR" b="1" dirty="0"/>
              <a:t> </a:t>
            </a:r>
            <a:endParaRPr lang="fr-FR" dirty="0"/>
          </a:p>
          <a:p>
            <a:pPr algn="ctr"/>
            <a:r>
              <a:rPr lang="fr-FR" b="1" dirty="0"/>
              <a:t>Thierry Lemaire</a:t>
            </a:r>
          </a:p>
          <a:p>
            <a:pPr algn="ctr"/>
            <a:r>
              <a:rPr lang="fr-FR" b="1" dirty="0"/>
              <a:t>Terre de Liens Ile de France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2"/>
          <p:cNvPicPr>
            <a:picLocks noChangeAspect="1"/>
          </p:cNvPicPr>
          <p:nvPr/>
        </p:nvPicPr>
        <p:blipFill>
          <a:blip r:embed="rId3"/>
          <a:stretch/>
        </p:blipFill>
        <p:spPr bwMode="auto">
          <a:xfrm>
            <a:off x="13192" y="5907606"/>
            <a:ext cx="9144000" cy="1125537"/>
          </a:xfrm>
          <a:prstGeom prst="rect">
            <a:avLst/>
          </a:prstGeom>
          <a:noFill/>
          <a:ln>
            <a:noFill/>
          </a:ln>
        </p:spPr>
      </p:pic>
      <p:sp>
        <p:nvSpPr>
          <p:cNvPr id="22" name="ZoneTexte 21"/>
          <p:cNvSpPr txBox="1"/>
          <p:nvPr/>
        </p:nvSpPr>
        <p:spPr bwMode="auto">
          <a:xfrm>
            <a:off x="5764126" y="2033611"/>
            <a:ext cx="3323491" cy="1661993"/>
          </a:xfrm>
          <a:prstGeom prst="rect">
            <a:avLst/>
          </a:prstGeom>
          <a:solidFill>
            <a:srgbClr val="A80000"/>
          </a:solidFill>
        </p:spPr>
        <p:txBody>
          <a:bodyPr wrap="square" rtlCol="0">
            <a:spAutoFit/>
          </a:bodyPr>
          <a:lstStyle/>
          <a:p>
            <a:pPr marL="285750" indent="-285750">
              <a:buFont typeface="Wingdings"/>
              <a:buChar char="§"/>
              <a:defRPr/>
            </a:pPr>
            <a:r>
              <a:rPr lang="fr-FR" sz="2000" b="1" dirty="0">
                <a:solidFill>
                  <a:schemeClr val="bg1"/>
                </a:solidFill>
              </a:rPr>
              <a:t>300 fermes acquises et mises à bail (BRE)</a:t>
            </a:r>
          </a:p>
          <a:p>
            <a:pPr marL="285750" indent="-285750">
              <a:buFont typeface="Wingdings"/>
              <a:buChar char="§"/>
              <a:defRPr/>
            </a:pPr>
            <a:endParaRPr lang="fr-FR" sz="1100" b="1" dirty="0">
              <a:solidFill>
                <a:schemeClr val="bg1"/>
              </a:solidFill>
            </a:endParaRPr>
          </a:p>
          <a:p>
            <a:pPr marL="285750" indent="-285750">
              <a:buFont typeface="Wingdings"/>
              <a:buChar char="§"/>
              <a:defRPr/>
            </a:pPr>
            <a:r>
              <a:rPr lang="fr-FR" sz="2000" b="1" dirty="0">
                <a:solidFill>
                  <a:schemeClr val="bg1"/>
                </a:solidFill>
              </a:rPr>
              <a:t>400 fermiers</a:t>
            </a:r>
            <a:endParaRPr dirty="0"/>
          </a:p>
          <a:p>
            <a:pPr marL="285750" indent="-285750">
              <a:buFont typeface="Wingdings"/>
              <a:buChar char="§"/>
              <a:defRPr/>
            </a:pPr>
            <a:endParaRPr lang="fr-FR" sz="1100" b="1" dirty="0">
              <a:solidFill>
                <a:schemeClr val="bg1"/>
              </a:solidFill>
            </a:endParaRPr>
          </a:p>
          <a:p>
            <a:pPr marL="285750" indent="-285750">
              <a:buFont typeface="Wingdings"/>
              <a:buChar char="§"/>
              <a:defRPr/>
            </a:pPr>
            <a:r>
              <a:rPr lang="fr-FR" sz="2000" b="1" dirty="0">
                <a:solidFill>
                  <a:schemeClr val="bg1"/>
                </a:solidFill>
              </a:rPr>
              <a:t>7500 hectares préservés</a:t>
            </a:r>
            <a:endParaRPr dirty="0"/>
          </a:p>
        </p:txBody>
      </p:sp>
      <p:grpSp>
        <p:nvGrpSpPr>
          <p:cNvPr id="8" name="Groupe 7"/>
          <p:cNvGrpSpPr/>
          <p:nvPr/>
        </p:nvGrpSpPr>
        <p:grpSpPr bwMode="auto">
          <a:xfrm>
            <a:off x="6660232" y="4293096"/>
            <a:ext cx="2231580" cy="1314728"/>
            <a:chOff x="6816027" y="4520153"/>
            <a:chExt cx="2231580" cy="1314728"/>
          </a:xfrm>
        </p:grpSpPr>
        <p:sp>
          <p:nvSpPr>
            <p:cNvPr id="12" name="Ellipse 11"/>
            <p:cNvSpPr/>
            <p:nvPr/>
          </p:nvSpPr>
          <p:spPr bwMode="auto">
            <a:xfrm>
              <a:off x="6865145" y="4581128"/>
              <a:ext cx="216024" cy="2160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3" name="ZoneTexte 12"/>
            <p:cNvSpPr txBox="1"/>
            <p:nvPr/>
          </p:nvSpPr>
          <p:spPr bwMode="auto">
            <a:xfrm>
              <a:off x="7151948" y="4520153"/>
              <a:ext cx="1884548" cy="276999"/>
            </a:xfrm>
            <a:prstGeom prst="rect">
              <a:avLst/>
            </a:prstGeom>
            <a:noFill/>
          </p:spPr>
          <p:txBody>
            <a:bodyPr wrap="square" rtlCol="0">
              <a:spAutoFit/>
            </a:bodyPr>
            <a:lstStyle/>
            <a:p>
              <a:pPr algn="ctr">
                <a:defRPr/>
              </a:pPr>
              <a:r>
                <a:rPr lang="fr-FR" sz="1200" b="1"/>
                <a:t>Acquisition par la Foncière</a:t>
              </a:r>
              <a:endParaRPr/>
            </a:p>
          </p:txBody>
        </p:sp>
        <p:sp>
          <p:nvSpPr>
            <p:cNvPr id="14" name="Ellipse 13"/>
            <p:cNvSpPr/>
            <p:nvPr/>
          </p:nvSpPr>
          <p:spPr bwMode="auto">
            <a:xfrm>
              <a:off x="6876256" y="4941168"/>
              <a:ext cx="216024" cy="216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ZoneTexte 14"/>
            <p:cNvSpPr txBox="1"/>
            <p:nvPr/>
          </p:nvSpPr>
          <p:spPr bwMode="auto">
            <a:xfrm>
              <a:off x="7163059" y="4839543"/>
              <a:ext cx="1884548" cy="461665"/>
            </a:xfrm>
            <a:prstGeom prst="rect">
              <a:avLst/>
            </a:prstGeom>
            <a:noFill/>
          </p:spPr>
          <p:txBody>
            <a:bodyPr wrap="square" rtlCol="0">
              <a:spAutoFit/>
            </a:bodyPr>
            <a:lstStyle/>
            <a:p>
              <a:pPr>
                <a:defRPr/>
              </a:pPr>
              <a:r>
                <a:rPr lang="fr-FR" sz="1200" b="1"/>
                <a:t>Donation ou acquisition par la Fondation</a:t>
              </a:r>
              <a:endParaRPr/>
            </a:p>
          </p:txBody>
        </p:sp>
        <p:sp>
          <p:nvSpPr>
            <p:cNvPr id="21" name="ZoneTexte 20"/>
            <p:cNvSpPr txBox="1"/>
            <p:nvPr/>
          </p:nvSpPr>
          <p:spPr bwMode="auto">
            <a:xfrm>
              <a:off x="7163059" y="5373216"/>
              <a:ext cx="1884548" cy="461665"/>
            </a:xfrm>
            <a:prstGeom prst="rect">
              <a:avLst/>
            </a:prstGeom>
            <a:noFill/>
          </p:spPr>
          <p:txBody>
            <a:bodyPr wrap="square" rtlCol="0">
              <a:spAutoFit/>
            </a:bodyPr>
            <a:lstStyle/>
            <a:p>
              <a:pPr>
                <a:defRPr/>
              </a:pPr>
              <a:r>
                <a:rPr lang="fr-FR" sz="1200" b="1"/>
                <a:t>Co-acquisition Foncière / Fondation</a:t>
              </a:r>
              <a:endParaRPr/>
            </a:p>
          </p:txBody>
        </p:sp>
        <p:grpSp>
          <p:nvGrpSpPr>
            <p:cNvPr id="5" name="Groupe 4"/>
            <p:cNvGrpSpPr/>
            <p:nvPr/>
          </p:nvGrpSpPr>
          <p:grpSpPr bwMode="auto">
            <a:xfrm>
              <a:off x="6816027" y="5401076"/>
              <a:ext cx="276253" cy="288032"/>
              <a:chOff x="7616000" y="3318579"/>
              <a:chExt cx="276253" cy="288032"/>
            </a:xfrm>
          </p:grpSpPr>
          <p:sp>
            <p:nvSpPr>
              <p:cNvPr id="16" name="Ellipse 15"/>
              <p:cNvSpPr/>
              <p:nvPr/>
            </p:nvSpPr>
            <p:spPr bwMode="auto">
              <a:xfrm>
                <a:off x="7616000" y="3390587"/>
                <a:ext cx="216024" cy="216024"/>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7" name="Ellipse 16"/>
              <p:cNvSpPr/>
              <p:nvPr/>
            </p:nvSpPr>
            <p:spPr bwMode="auto">
              <a:xfrm>
                <a:off x="7676229" y="3318579"/>
                <a:ext cx="216024" cy="216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grpSp>
      <p:pic>
        <p:nvPicPr>
          <p:cNvPr id="7" name="Image 6"/>
          <p:cNvPicPr>
            <a:picLocks noChangeAspect="1"/>
          </p:cNvPicPr>
          <p:nvPr/>
        </p:nvPicPr>
        <p:blipFill>
          <a:blip r:embed="rId4"/>
          <a:stretch/>
        </p:blipFill>
        <p:spPr bwMode="auto">
          <a:xfrm>
            <a:off x="27987" y="-32296"/>
            <a:ext cx="5769400" cy="6485632"/>
          </a:xfrm>
          <a:prstGeom prst="rect">
            <a:avLst/>
          </a:prstGeom>
        </p:spPr>
      </p:pic>
      <p:sp>
        <p:nvSpPr>
          <p:cNvPr id="10" name="Titre 1"/>
          <p:cNvSpPr>
            <a:spLocks noGrp="1"/>
          </p:cNvSpPr>
          <p:nvPr>
            <p:ph type="title"/>
          </p:nvPr>
        </p:nvSpPr>
        <p:spPr bwMode="auto">
          <a:xfrm>
            <a:off x="3179475" y="223597"/>
            <a:ext cx="5940152" cy="864096"/>
          </a:xfrm>
        </p:spPr>
        <p:txBody>
          <a:bodyPr>
            <a:normAutofit fontScale="90000"/>
          </a:bodyPr>
          <a:lstStyle/>
          <a:p>
            <a:pPr algn="r">
              <a:defRPr/>
            </a:pPr>
            <a:r>
              <a:rPr lang="fr-FR" sz="4000" b="1">
                <a:solidFill>
                  <a:schemeClr val="tx1">
                    <a:lumMod val="65000"/>
                    <a:lumOff val="35000"/>
                  </a:schemeClr>
                </a:solidFill>
                <a:latin typeface="Gravur-Condensed"/>
              </a:rPr>
              <a:t>Cartographie des fermes </a:t>
            </a:r>
            <a:br>
              <a:rPr lang="fr-FR" sz="4000" b="1">
                <a:solidFill>
                  <a:schemeClr val="tx1">
                    <a:lumMod val="65000"/>
                    <a:lumOff val="35000"/>
                  </a:schemeClr>
                </a:solidFill>
                <a:latin typeface="Gravur-Condensed"/>
              </a:rPr>
            </a:br>
            <a:r>
              <a:rPr lang="fr-FR" sz="4000" b="1">
                <a:solidFill>
                  <a:schemeClr val="tx1">
                    <a:lumMod val="65000"/>
                    <a:lumOff val="35000"/>
                  </a:schemeClr>
                </a:solidFill>
                <a:latin typeface="Gravur-Condensed"/>
              </a:rPr>
              <a:t>Terre de Liens </a:t>
            </a:r>
            <a:endParaRPr lang="fr-FR" sz="4000" b="1">
              <a:solidFill>
                <a:schemeClr val="tx1">
                  <a:lumMod val="65000"/>
                  <a:lumOff val="35000"/>
                </a:schemeClr>
              </a:solidFill>
            </a:endParaRPr>
          </a:p>
        </p:txBody>
      </p:sp>
      <p:sp>
        <p:nvSpPr>
          <p:cNvPr id="18" name="ZoneTexte 17"/>
          <p:cNvSpPr txBox="1"/>
          <p:nvPr/>
        </p:nvSpPr>
        <p:spPr bwMode="auto">
          <a:xfrm>
            <a:off x="27987" y="5907606"/>
            <a:ext cx="2592288" cy="276999"/>
          </a:xfrm>
          <a:prstGeom prst="rect">
            <a:avLst/>
          </a:prstGeom>
          <a:noFill/>
        </p:spPr>
        <p:txBody>
          <a:bodyPr wrap="square" rtlCol="0">
            <a:spAutoFit/>
          </a:bodyPr>
          <a:lstStyle/>
          <a:p>
            <a:pPr>
              <a:defRPr/>
            </a:pPr>
            <a:r>
              <a:rPr lang="fr-FR" sz="1200" i="1"/>
              <a:t>Mise à jour janvier 2022</a:t>
            </a:r>
            <a:endParaRPr/>
          </a:p>
        </p:txBody>
      </p:sp>
      <p:sp>
        <p:nvSpPr>
          <p:cNvPr id="3" name="Espace réservé du numéro de diapositive 2"/>
          <p:cNvSpPr>
            <a:spLocks noGrp="1"/>
          </p:cNvSpPr>
          <p:nvPr>
            <p:ph type="sldNum" sz="quarter" idx="12"/>
          </p:nvPr>
        </p:nvSpPr>
        <p:spPr bwMode="auto"/>
        <p:txBody>
          <a:bodyPr/>
          <a:lstStyle/>
          <a:p>
            <a:pPr>
              <a:defRPr/>
            </a:pPr>
            <a:fld id="{95A332EA-909A-414B-BC7B-E27B0A2B850C}" type="slidenum">
              <a:rPr lang="fr-FR"/>
              <a:t>10</a:t>
            </a:fld>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mage 2"/>
          <p:cNvPicPr>
            <a:picLocks noChangeAspect="1"/>
          </p:cNvPicPr>
          <p:nvPr/>
        </p:nvPicPr>
        <p:blipFill>
          <a:blip r:embed="rId3"/>
          <a:stretch/>
        </p:blipFill>
        <p:spPr bwMode="auto">
          <a:xfrm>
            <a:off x="23713" y="5726793"/>
            <a:ext cx="9144000" cy="1125537"/>
          </a:xfrm>
          <a:prstGeom prst="rect">
            <a:avLst/>
          </a:prstGeom>
          <a:noFill/>
          <a:ln>
            <a:noFill/>
          </a:ln>
        </p:spPr>
      </p:pic>
      <p:pic>
        <p:nvPicPr>
          <p:cNvPr id="28" name="Image 2"/>
          <p:cNvPicPr>
            <a:picLocks noChangeAspect="1"/>
          </p:cNvPicPr>
          <p:nvPr/>
        </p:nvPicPr>
        <p:blipFill>
          <a:blip r:embed="rId3"/>
          <a:stretch/>
        </p:blipFill>
        <p:spPr bwMode="auto">
          <a:xfrm>
            <a:off x="0" y="5732463"/>
            <a:ext cx="9144000" cy="1125537"/>
          </a:xfrm>
          <a:prstGeom prst="rect">
            <a:avLst/>
          </a:prstGeom>
          <a:noFill/>
          <a:ln>
            <a:noFill/>
          </a:ln>
        </p:spPr>
      </p:pic>
      <p:sp>
        <p:nvSpPr>
          <p:cNvPr id="33" name="Titre 1"/>
          <p:cNvSpPr>
            <a:spLocks noGrp="1"/>
          </p:cNvSpPr>
          <p:nvPr>
            <p:ph type="title"/>
          </p:nvPr>
        </p:nvSpPr>
        <p:spPr bwMode="auto">
          <a:xfrm>
            <a:off x="590872" y="293851"/>
            <a:ext cx="8229600" cy="734974"/>
          </a:xfrm>
        </p:spPr>
        <p:txBody>
          <a:bodyPr>
            <a:noAutofit/>
          </a:bodyPr>
          <a:lstStyle/>
          <a:p>
            <a:pPr algn="r">
              <a:defRPr/>
            </a:pPr>
            <a:r>
              <a:rPr lang="fr-FR" sz="3800" b="1" dirty="0">
                <a:solidFill>
                  <a:schemeClr val="tx1">
                    <a:lumMod val="65000"/>
                    <a:lumOff val="35000"/>
                  </a:schemeClr>
                </a:solidFill>
                <a:latin typeface="Gravur-Condensed"/>
              </a:rPr>
              <a:t>Terre de Liens, </a:t>
            </a:r>
            <a:br>
              <a:rPr lang="fr-FR" sz="3800" b="1" dirty="0">
                <a:solidFill>
                  <a:schemeClr val="tx1">
                    <a:lumMod val="65000"/>
                    <a:lumOff val="35000"/>
                  </a:schemeClr>
                </a:solidFill>
                <a:latin typeface="Gravur-Condensed"/>
              </a:rPr>
            </a:br>
            <a:r>
              <a:rPr lang="fr-FR" sz="3800" b="1" dirty="0">
                <a:solidFill>
                  <a:schemeClr val="tx1">
                    <a:lumMod val="65000"/>
                    <a:lumOff val="35000"/>
                  </a:schemeClr>
                </a:solidFill>
                <a:latin typeface="Gravur-Condensed"/>
              </a:rPr>
              <a:t>un mouvement citoyen</a:t>
            </a:r>
            <a:endParaRPr lang="fr-FR" sz="3800" b="1" dirty="0">
              <a:solidFill>
                <a:schemeClr val="tx1">
                  <a:lumMod val="65000"/>
                  <a:lumOff val="35000"/>
                </a:schemeClr>
              </a:solidFill>
            </a:endParaRPr>
          </a:p>
        </p:txBody>
      </p:sp>
      <p:graphicFrame>
        <p:nvGraphicFramePr>
          <p:cNvPr id="35" name="Tableau 34"/>
          <p:cNvGraphicFramePr>
            <a:graphicFrameLocks noGrp="1"/>
          </p:cNvGraphicFramePr>
          <p:nvPr>
            <p:extLst>
              <p:ext uri="{D42A27DB-BD31-4B8C-83A1-F6EECF244321}">
                <p14:modId xmlns:p14="http://schemas.microsoft.com/office/powerpoint/2010/main" val="1544315617"/>
              </p:ext>
            </p:extLst>
          </p:nvPr>
        </p:nvGraphicFramePr>
        <p:xfrm>
          <a:off x="5978177" y="1274589"/>
          <a:ext cx="2944688" cy="4704485"/>
        </p:xfrm>
        <a:graphic>
          <a:graphicData uri="http://schemas.openxmlformats.org/drawingml/2006/table">
            <a:tbl>
              <a:tblPr firstRow="1" bandRow="1">
                <a:tableStyleId>{781D748B-176F-B08C-6F29-F51E992BE231}</a:tableStyleId>
              </a:tblPr>
              <a:tblGrid>
                <a:gridCol w="2944688">
                  <a:extLst>
                    <a:ext uri="{9D8B030D-6E8A-4147-A177-3AD203B41FA5}">
                      <a16:colId xmlns:a16="http://schemas.microsoft.com/office/drawing/2014/main" val="20000"/>
                    </a:ext>
                  </a:extLst>
                </a:gridCol>
              </a:tblGrid>
              <a:tr h="588065">
                <a:tc>
                  <a:txBody>
                    <a:bodyPr/>
                    <a:lstStyle/>
                    <a:p>
                      <a:pPr algn="ctr">
                        <a:defRPr/>
                      </a:pPr>
                      <a:r>
                        <a:rPr lang="fr-FR" sz="2400" dirty="0"/>
                        <a:t>en Ile de France</a:t>
                      </a:r>
                      <a:endParaRPr dirty="0"/>
                    </a:p>
                  </a:txBody>
                  <a:tcPr anchor="ctr"/>
                </a:tc>
                <a:extLst>
                  <a:ext uri="{0D108BD9-81ED-4DB2-BD59-A6C34878D82A}">
                    <a16:rowId xmlns:a16="http://schemas.microsoft.com/office/drawing/2014/main" val="10000"/>
                  </a:ext>
                </a:extLst>
              </a:tr>
              <a:tr h="588060">
                <a:tc>
                  <a:txBody>
                    <a:bodyPr/>
                    <a:lstStyle/>
                    <a:p>
                      <a:pPr algn="ctr">
                        <a:defRPr/>
                      </a:pPr>
                      <a:r>
                        <a:rPr lang="fr-FR"/>
                        <a:t>6805 membres</a:t>
                      </a:r>
                      <a:endParaRPr/>
                    </a:p>
                  </a:txBody>
                  <a:tcPr anchor="ctr"/>
                </a:tc>
                <a:extLst>
                  <a:ext uri="{0D108BD9-81ED-4DB2-BD59-A6C34878D82A}">
                    <a16:rowId xmlns:a16="http://schemas.microsoft.com/office/drawing/2014/main" val="10001"/>
                  </a:ext>
                </a:extLst>
              </a:tr>
              <a:tr h="588060">
                <a:tc>
                  <a:txBody>
                    <a:bodyPr/>
                    <a:lstStyle/>
                    <a:p>
                      <a:pPr algn="ctr">
                        <a:defRPr/>
                      </a:pPr>
                      <a:r>
                        <a:rPr lang="fr-FR"/>
                        <a:t>  2993 actionnaires</a:t>
                      </a:r>
                      <a:endParaRPr/>
                    </a:p>
                  </a:txBody>
                  <a:tcPr anchor="ctr"/>
                </a:tc>
                <a:extLst>
                  <a:ext uri="{0D108BD9-81ED-4DB2-BD59-A6C34878D82A}">
                    <a16:rowId xmlns:a16="http://schemas.microsoft.com/office/drawing/2014/main" val="10002"/>
                  </a:ext>
                </a:extLst>
              </a:tr>
              <a:tr h="588060">
                <a:tc>
                  <a:txBody>
                    <a:bodyPr/>
                    <a:lstStyle/>
                    <a:p>
                      <a:pPr algn="ctr">
                        <a:defRPr/>
                      </a:pPr>
                      <a:r>
                        <a:rPr lang="fr-FR"/>
                        <a:t>3 474 donateurs</a:t>
                      </a:r>
                      <a:endParaRPr/>
                    </a:p>
                  </a:txBody>
                  <a:tcPr anchor="ctr"/>
                </a:tc>
                <a:extLst>
                  <a:ext uri="{0D108BD9-81ED-4DB2-BD59-A6C34878D82A}">
                    <a16:rowId xmlns:a16="http://schemas.microsoft.com/office/drawing/2014/main" val="10003"/>
                  </a:ext>
                </a:extLst>
              </a:tr>
              <a:tr h="588060">
                <a:tc>
                  <a:txBody>
                    <a:bodyPr/>
                    <a:lstStyle/>
                    <a:p>
                      <a:pPr algn="ctr">
                        <a:defRPr/>
                      </a:pPr>
                      <a:r>
                        <a:rPr lang="fr-FR"/>
                        <a:t>1 046 adhérent.es</a:t>
                      </a:r>
                      <a:endParaRPr/>
                    </a:p>
                  </a:txBody>
                  <a:tcPr anchor="ctr"/>
                </a:tc>
                <a:extLst>
                  <a:ext uri="{0D108BD9-81ED-4DB2-BD59-A6C34878D82A}">
                    <a16:rowId xmlns:a16="http://schemas.microsoft.com/office/drawing/2014/main" val="10004"/>
                  </a:ext>
                </a:extLst>
              </a:tr>
              <a:tr h="588060">
                <a:tc>
                  <a:txBody>
                    <a:bodyPr/>
                    <a:lstStyle/>
                    <a:p>
                      <a:pPr algn="ctr">
                        <a:defRPr/>
                      </a:pPr>
                      <a:r>
                        <a:rPr lang="fr-FR"/>
                        <a:t>+ 100 bénévoles</a:t>
                      </a:r>
                      <a:endParaRPr/>
                    </a:p>
                  </a:txBody>
                  <a:tcPr anchor="ctr"/>
                </a:tc>
                <a:extLst>
                  <a:ext uri="{0D108BD9-81ED-4DB2-BD59-A6C34878D82A}">
                    <a16:rowId xmlns:a16="http://schemas.microsoft.com/office/drawing/2014/main" val="10005"/>
                  </a:ext>
                </a:extLst>
              </a:tr>
              <a:tr h="588060">
                <a:tc>
                  <a:txBody>
                    <a:bodyPr/>
                    <a:lstStyle/>
                    <a:p>
                      <a:pPr algn="ctr">
                        <a:defRPr/>
                      </a:pPr>
                      <a:r>
                        <a:rPr lang="fr-FR"/>
                        <a:t>6 salariées</a:t>
                      </a:r>
                      <a:endParaRPr/>
                    </a:p>
                  </a:txBody>
                  <a:tcPr anchor="ctr"/>
                </a:tc>
                <a:extLst>
                  <a:ext uri="{0D108BD9-81ED-4DB2-BD59-A6C34878D82A}">
                    <a16:rowId xmlns:a16="http://schemas.microsoft.com/office/drawing/2014/main" val="10006"/>
                  </a:ext>
                </a:extLst>
              </a:tr>
              <a:tr h="588060">
                <a:tc>
                  <a:txBody>
                    <a:bodyPr/>
                    <a:lstStyle/>
                    <a:p>
                      <a:pPr algn="ctr">
                        <a:defRPr/>
                      </a:pPr>
                      <a:r>
                        <a:rPr lang="fr-FR" dirty="0"/>
                        <a:t> + de 15 groupes locaux </a:t>
                      </a:r>
                      <a:endParaRPr dirty="0"/>
                    </a:p>
                  </a:txBody>
                  <a:tcPr anchor="ctr"/>
                </a:tc>
                <a:extLst>
                  <a:ext uri="{0D108BD9-81ED-4DB2-BD59-A6C34878D82A}">
                    <a16:rowId xmlns:a16="http://schemas.microsoft.com/office/drawing/2014/main" val="10007"/>
                  </a:ext>
                </a:extLst>
              </a:tr>
            </a:tbl>
          </a:graphicData>
        </a:graphic>
      </p:graphicFrame>
      <p:sp>
        <p:nvSpPr>
          <p:cNvPr id="3" name="Espace réservé du numéro de diapositive 2"/>
          <p:cNvSpPr>
            <a:spLocks noGrp="1"/>
          </p:cNvSpPr>
          <p:nvPr>
            <p:ph type="sldNum" sz="quarter" idx="12"/>
          </p:nvPr>
        </p:nvSpPr>
        <p:spPr bwMode="auto"/>
        <p:txBody>
          <a:bodyPr/>
          <a:lstStyle/>
          <a:p>
            <a:pPr>
              <a:defRPr/>
            </a:pPr>
            <a:fld id="{95A332EA-909A-414B-BC7B-E27B0A2B850C}" type="slidenum">
              <a:rPr lang="fr-FR"/>
              <a:t>11</a:t>
            </a:fld>
            <a:endParaRPr lang="fr-FR"/>
          </a:p>
        </p:txBody>
      </p:sp>
      <p:pic>
        <p:nvPicPr>
          <p:cNvPr id="4" name="Image 3"/>
          <p:cNvPicPr>
            <a:picLocks noChangeAspect="1"/>
          </p:cNvPicPr>
          <p:nvPr/>
        </p:nvPicPr>
        <p:blipFill>
          <a:blip r:embed="rId4"/>
          <a:stretch/>
        </p:blipFill>
        <p:spPr bwMode="auto">
          <a:xfrm>
            <a:off x="308349" y="548680"/>
            <a:ext cx="2385552" cy="2385552"/>
          </a:xfrm>
          <a:prstGeom prst="rect">
            <a:avLst/>
          </a:prstGeom>
        </p:spPr>
      </p:pic>
      <p:sp>
        <p:nvSpPr>
          <p:cNvPr id="10" name="ZoneTexte 9"/>
          <p:cNvSpPr txBox="1"/>
          <p:nvPr/>
        </p:nvSpPr>
        <p:spPr bwMode="auto">
          <a:xfrm>
            <a:off x="177165" y="3246176"/>
            <a:ext cx="3904928" cy="2723823"/>
          </a:xfrm>
          <a:prstGeom prst="rect">
            <a:avLst/>
          </a:prstGeom>
          <a:noFill/>
        </p:spPr>
        <p:txBody>
          <a:bodyPr wrap="square" rtlCol="0">
            <a:spAutoFit/>
          </a:bodyPr>
          <a:lstStyle/>
          <a:p>
            <a:pPr marL="285750" indent="-285750">
              <a:buFont typeface="Wingdings"/>
              <a:buChar char="§"/>
              <a:defRPr/>
            </a:pPr>
            <a:r>
              <a:rPr lang="fr-FR" sz="2000" b="1"/>
              <a:t>38 000 </a:t>
            </a:r>
            <a:r>
              <a:rPr lang="fr-FR" sz="2000"/>
              <a:t>personnes soutenant financièrement le projet politique et citoyen porté par Terre de Liens sur le territoire national</a:t>
            </a:r>
            <a:endParaRPr/>
          </a:p>
          <a:p>
            <a:pPr>
              <a:defRPr/>
            </a:pPr>
            <a:endParaRPr lang="fr-FR" sz="1100"/>
          </a:p>
          <a:p>
            <a:pPr>
              <a:defRPr/>
            </a:pPr>
            <a:endParaRPr lang="fr-FR" sz="2000"/>
          </a:p>
          <a:p>
            <a:pPr marL="285750" indent="-285750">
              <a:buFont typeface="Wingdings"/>
              <a:buChar char="§"/>
              <a:defRPr/>
            </a:pPr>
            <a:r>
              <a:rPr lang="fr-FR" sz="2000" b="1"/>
              <a:t>1200</a:t>
            </a:r>
            <a:r>
              <a:rPr lang="fr-FR" sz="2000"/>
              <a:t> bénévoles</a:t>
            </a:r>
            <a:endParaRPr/>
          </a:p>
          <a:p>
            <a:pPr marL="285750" indent="-285750">
              <a:buFont typeface="Wingdings"/>
              <a:buChar char="§"/>
              <a:defRPr/>
            </a:pPr>
            <a:r>
              <a:rPr lang="fr-FR" sz="2000" b="1"/>
              <a:t>+ de 100 </a:t>
            </a:r>
            <a:r>
              <a:rPr lang="fr-FR" sz="2000"/>
              <a:t>salarié.es</a:t>
            </a:r>
            <a:endParaRPr/>
          </a:p>
        </p:txBody>
      </p:sp>
      <p:sp>
        <p:nvSpPr>
          <p:cNvPr id="11" name="ZoneTexte 10"/>
          <p:cNvSpPr txBox="1"/>
          <p:nvPr/>
        </p:nvSpPr>
        <p:spPr bwMode="auto">
          <a:xfrm>
            <a:off x="2627784" y="4759984"/>
            <a:ext cx="3056607" cy="1477328"/>
          </a:xfrm>
          <a:prstGeom prst="rect">
            <a:avLst/>
          </a:prstGeom>
          <a:noFill/>
        </p:spPr>
        <p:txBody>
          <a:bodyPr wrap="square" rtlCol="0">
            <a:spAutoFit/>
          </a:bodyPr>
          <a:lstStyle/>
          <a:p>
            <a:pPr>
              <a:defRPr/>
            </a:pPr>
            <a:r>
              <a:rPr lang="fr-FR" i="1"/>
              <a:t>Travaillent ensemble à  l’échelle nationale et dans toutes les régions de France pour mettre en œuvre notre projet </a:t>
            </a:r>
            <a:endParaRPr/>
          </a:p>
        </p:txBody>
      </p:sp>
      <p:cxnSp>
        <p:nvCxnSpPr>
          <p:cNvPr id="7" name="Connecteur droit 6"/>
          <p:cNvCxnSpPr>
            <a:cxnSpLocks/>
          </p:cNvCxnSpPr>
          <p:nvPr/>
        </p:nvCxnSpPr>
        <p:spPr bwMode="auto">
          <a:xfrm>
            <a:off x="2555776" y="4774034"/>
            <a:ext cx="0" cy="1319262"/>
          </a:xfrm>
          <a:prstGeom prst="line">
            <a:avLst/>
          </a:prstGeom>
          <a:ln w="1905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cxnSpLocks/>
          </p:cNvCxnSpPr>
          <p:nvPr/>
        </p:nvCxnSpPr>
        <p:spPr bwMode="auto">
          <a:xfrm>
            <a:off x="4067944" y="3246176"/>
            <a:ext cx="0" cy="1319262"/>
          </a:xfrm>
          <a:prstGeom prst="line">
            <a:avLst/>
          </a:prstGeom>
          <a:ln w="19050">
            <a:solidFill>
              <a:srgbClr val="99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bwMode="auto">
          <a:xfrm>
            <a:off x="4082095" y="3397379"/>
            <a:ext cx="1693092" cy="923330"/>
          </a:xfrm>
          <a:prstGeom prst="rect">
            <a:avLst/>
          </a:prstGeom>
        </p:spPr>
        <p:txBody>
          <a:bodyPr wrap="none">
            <a:spAutoFit/>
          </a:bodyPr>
          <a:lstStyle/>
          <a:p>
            <a:pPr marL="285750" indent="-285750">
              <a:buFont typeface="Arial"/>
              <a:buChar char="•"/>
              <a:defRPr/>
            </a:pPr>
            <a:r>
              <a:rPr lang="fr-FR" i="1"/>
              <a:t>adhésions </a:t>
            </a:r>
            <a:endParaRPr/>
          </a:p>
          <a:p>
            <a:pPr marL="285750" indent="-285750">
              <a:buFont typeface="Arial"/>
              <a:buChar char="•"/>
              <a:defRPr/>
            </a:pPr>
            <a:r>
              <a:rPr lang="fr-FR" i="1"/>
              <a:t>dons </a:t>
            </a:r>
            <a:endParaRPr/>
          </a:p>
          <a:p>
            <a:pPr marL="285750" indent="-285750">
              <a:buFont typeface="Arial"/>
              <a:buChar char="•"/>
              <a:defRPr/>
            </a:pPr>
            <a:r>
              <a:rPr lang="fr-FR" i="1"/>
              <a:t>souscriptions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mage 2"/>
          <p:cNvPicPr>
            <a:picLocks noChangeAspect="1"/>
          </p:cNvPicPr>
          <p:nvPr/>
        </p:nvPicPr>
        <p:blipFill>
          <a:blip r:embed="rId3"/>
          <a:stretch/>
        </p:blipFill>
        <p:spPr bwMode="auto">
          <a:xfrm>
            <a:off x="23713" y="5726793"/>
            <a:ext cx="9144000" cy="1125537"/>
          </a:xfrm>
          <a:prstGeom prst="rect">
            <a:avLst/>
          </a:prstGeom>
          <a:noFill/>
          <a:ln>
            <a:noFill/>
          </a:ln>
        </p:spPr>
      </p:pic>
      <p:pic>
        <p:nvPicPr>
          <p:cNvPr id="28" name="Image 2"/>
          <p:cNvPicPr>
            <a:picLocks noChangeAspect="1"/>
          </p:cNvPicPr>
          <p:nvPr/>
        </p:nvPicPr>
        <p:blipFill>
          <a:blip r:embed="rId3"/>
          <a:stretch/>
        </p:blipFill>
        <p:spPr bwMode="auto">
          <a:xfrm>
            <a:off x="0" y="5732463"/>
            <a:ext cx="9144000" cy="1125537"/>
          </a:xfrm>
          <a:prstGeom prst="rect">
            <a:avLst/>
          </a:prstGeom>
          <a:noFill/>
          <a:ln>
            <a:noFill/>
          </a:ln>
        </p:spPr>
      </p:pic>
      <p:sp>
        <p:nvSpPr>
          <p:cNvPr id="33" name="Titre 1"/>
          <p:cNvSpPr>
            <a:spLocks noGrp="1"/>
          </p:cNvSpPr>
          <p:nvPr>
            <p:ph type="title"/>
          </p:nvPr>
        </p:nvSpPr>
        <p:spPr bwMode="auto">
          <a:xfrm>
            <a:off x="590872" y="293851"/>
            <a:ext cx="8229600" cy="734974"/>
          </a:xfrm>
        </p:spPr>
        <p:txBody>
          <a:bodyPr>
            <a:noAutofit/>
          </a:bodyPr>
          <a:lstStyle/>
          <a:p>
            <a:pPr algn="r">
              <a:defRPr/>
            </a:pPr>
            <a:r>
              <a:rPr lang="fr-FR" sz="3800" b="1" dirty="0">
                <a:solidFill>
                  <a:schemeClr val="tx1">
                    <a:lumMod val="65000"/>
                    <a:lumOff val="35000"/>
                  </a:schemeClr>
                </a:solidFill>
                <a:effectLst>
                  <a:outerShdw blurRad="38100" dist="38100" dir="2700000" algn="tl">
                    <a:srgbClr val="000000">
                      <a:alpha val="43137"/>
                    </a:srgbClr>
                  </a:outerShdw>
                </a:effectLst>
                <a:latin typeface="Gravur-Condensed"/>
              </a:rPr>
              <a:t>Un réseau associatif </a:t>
            </a:r>
            <a:br>
              <a:rPr lang="fr-FR" sz="3800" b="1" dirty="0">
                <a:solidFill>
                  <a:schemeClr val="tx1">
                    <a:lumMod val="65000"/>
                    <a:lumOff val="35000"/>
                  </a:schemeClr>
                </a:solidFill>
                <a:effectLst>
                  <a:outerShdw blurRad="38100" dist="38100" dir="2700000" algn="tl">
                    <a:srgbClr val="000000">
                      <a:alpha val="43137"/>
                    </a:srgbClr>
                  </a:outerShdw>
                </a:effectLst>
                <a:latin typeface="Gravur-Condensed"/>
              </a:rPr>
            </a:br>
            <a:r>
              <a:rPr lang="fr-FR" sz="3800" b="1" dirty="0">
                <a:solidFill>
                  <a:schemeClr val="tx1">
                    <a:lumMod val="65000"/>
                    <a:lumOff val="35000"/>
                  </a:schemeClr>
                </a:solidFill>
                <a:effectLst>
                  <a:outerShdw blurRad="38100" dist="38100" dir="2700000" algn="tl">
                    <a:srgbClr val="000000">
                      <a:alpha val="43137"/>
                    </a:srgbClr>
                  </a:outerShdw>
                </a:effectLst>
                <a:latin typeface="Gravur-Condensed"/>
              </a:rPr>
              <a:t>et une fédération nationale</a:t>
            </a:r>
            <a:endParaRPr lang="fr-FR" sz="3800" b="1" dirty="0">
              <a:solidFill>
                <a:schemeClr val="tx1">
                  <a:lumMod val="65000"/>
                  <a:lumOff val="35000"/>
                </a:schemeClr>
              </a:solidFill>
              <a:latin typeface="Gravur-Condensed"/>
            </a:endParaRPr>
          </a:p>
        </p:txBody>
      </p:sp>
      <p:sp>
        <p:nvSpPr>
          <p:cNvPr id="3" name="Espace réservé du numéro de diapositive 2"/>
          <p:cNvSpPr>
            <a:spLocks noGrp="1"/>
          </p:cNvSpPr>
          <p:nvPr>
            <p:ph type="sldNum" sz="quarter" idx="12"/>
          </p:nvPr>
        </p:nvSpPr>
        <p:spPr bwMode="auto"/>
        <p:txBody>
          <a:bodyPr/>
          <a:lstStyle/>
          <a:p>
            <a:pPr>
              <a:defRPr/>
            </a:pPr>
            <a:fld id="{95A332EA-909A-414B-BC7B-E27B0A2B850C}" type="slidenum">
              <a:rPr lang="fr-FR"/>
              <a:t>12</a:t>
            </a:fld>
            <a:endParaRPr lang="fr-FR"/>
          </a:p>
        </p:txBody>
      </p:sp>
      <p:sp>
        <p:nvSpPr>
          <p:cNvPr id="13" name="Espace réservé du contenu 6">
            <a:extLst>
              <a:ext uri="{FF2B5EF4-FFF2-40B4-BE49-F238E27FC236}">
                <a16:creationId xmlns:a16="http://schemas.microsoft.com/office/drawing/2014/main" id="{9943EA02-8929-90BC-A6A5-DDC7CD59372E}"/>
              </a:ext>
            </a:extLst>
          </p:cNvPr>
          <p:cNvSpPr>
            <a:spLocks noGrp="1"/>
          </p:cNvSpPr>
          <p:nvPr>
            <p:ph sz="half" idx="1"/>
          </p:nvPr>
        </p:nvSpPr>
        <p:spPr>
          <a:xfrm>
            <a:off x="251520" y="1315991"/>
            <a:ext cx="4289790" cy="4558075"/>
          </a:xfrm>
          <a:solidFill>
            <a:srgbClr val="FFFFD5"/>
          </a:solidFill>
          <a:ln>
            <a:solidFill>
              <a:srgbClr val="FFFFD5"/>
            </a:solidFill>
          </a:ln>
        </p:spPr>
        <p:txBody>
          <a:bodyPr>
            <a:normAutofit lnSpcReduction="10000"/>
          </a:bodyPr>
          <a:lstStyle/>
          <a:p>
            <a:pPr marL="0" indent="0" algn="ctr"/>
            <a:r>
              <a:rPr lang="fr-FR" sz="2400" b="1" dirty="0">
                <a:solidFill>
                  <a:srgbClr val="800000"/>
                </a:solidFill>
                <a:latin typeface="Franklin Gothic Book" panose="020B0503020102020204" pitchFamily="34" charset="0"/>
              </a:rPr>
              <a:t>19 associations territoriales (régionales)</a:t>
            </a:r>
          </a:p>
          <a:p>
            <a:pPr marL="0" indent="0"/>
            <a:endParaRPr lang="fr-FR" sz="1600" dirty="0">
              <a:latin typeface="Franklin Gothic Book" panose="020B0503020102020204" pitchFamily="34" charset="0"/>
            </a:endParaRPr>
          </a:p>
          <a:p>
            <a:pPr>
              <a:buFontTx/>
              <a:buChar char="-"/>
            </a:pPr>
            <a:r>
              <a:rPr lang="fr-FR" sz="2000" dirty="0"/>
              <a:t>Recherchent et pré-instruisent les projets d’acquisitions foncières Foncière et/ou Fondation</a:t>
            </a:r>
          </a:p>
          <a:p>
            <a:pPr>
              <a:buFontTx/>
              <a:buChar char="-"/>
            </a:pPr>
            <a:endParaRPr lang="fr-FR" sz="2000" dirty="0"/>
          </a:p>
          <a:p>
            <a:pPr>
              <a:buFontTx/>
              <a:buChar char="-"/>
            </a:pPr>
            <a:r>
              <a:rPr lang="fr-FR" sz="2000" dirty="0"/>
              <a:t>Travaillent avec les collectivités locales (PAT, installations, etc.)</a:t>
            </a:r>
          </a:p>
          <a:p>
            <a:pPr>
              <a:buFontTx/>
              <a:buChar char="-"/>
            </a:pPr>
            <a:endParaRPr lang="fr-FR" sz="2000" dirty="0"/>
          </a:p>
          <a:p>
            <a:pPr>
              <a:buFontTx/>
              <a:buChar char="-"/>
            </a:pPr>
            <a:r>
              <a:rPr lang="fr-FR" sz="2000" dirty="0"/>
              <a:t>Sensibilisent et mobilisent les citoyens</a:t>
            </a:r>
          </a:p>
          <a:p>
            <a:pPr>
              <a:buFontTx/>
              <a:buChar char="-"/>
            </a:pPr>
            <a:endParaRPr lang="fr-FR" sz="2000" dirty="0"/>
          </a:p>
          <a:p>
            <a:pPr>
              <a:buFontTx/>
              <a:buChar char="-"/>
            </a:pPr>
            <a:r>
              <a:rPr lang="fr-FR" sz="2000" dirty="0"/>
              <a:t>Organisent le plaidoyer à l’échelle régionale</a:t>
            </a:r>
            <a:endParaRPr lang="fr-FR" sz="2094" dirty="0"/>
          </a:p>
          <a:p>
            <a:pPr>
              <a:buFontTx/>
              <a:buChar char="-"/>
            </a:pPr>
            <a:endParaRPr lang="fr-FR" dirty="0"/>
          </a:p>
        </p:txBody>
      </p:sp>
      <p:sp>
        <p:nvSpPr>
          <p:cNvPr id="15" name="Espace réservé du contenu 7">
            <a:extLst>
              <a:ext uri="{FF2B5EF4-FFF2-40B4-BE49-F238E27FC236}">
                <a16:creationId xmlns:a16="http://schemas.microsoft.com/office/drawing/2014/main" id="{80E33D0E-474C-8C1F-47D1-12B34D7F4D61}"/>
              </a:ext>
            </a:extLst>
          </p:cNvPr>
          <p:cNvSpPr txBox="1">
            <a:spLocks/>
          </p:cNvSpPr>
          <p:nvPr/>
        </p:nvSpPr>
        <p:spPr>
          <a:xfrm>
            <a:off x="4705672" y="1287114"/>
            <a:ext cx="4297679" cy="4558075"/>
          </a:xfrm>
          <a:prstGeom prst="rect">
            <a:avLst/>
          </a:prstGeom>
          <a:solidFill>
            <a:srgbClr val="EBE6C8"/>
          </a:solidFill>
        </p:spPr>
        <p:txBody>
          <a:bodyPr>
            <a:normAutofit fontScale="92500" lnSpcReduction="20000"/>
          </a:bodyPr>
          <a:lst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marL="0" indent="0" algn="ctr"/>
            <a:r>
              <a:rPr lang="fr-FR" sz="2646" b="1" dirty="0">
                <a:solidFill>
                  <a:srgbClr val="800000"/>
                </a:solidFill>
                <a:latin typeface="Franklin Gothic Book" panose="020B0503020102020204" pitchFamily="34" charset="0"/>
              </a:rPr>
              <a:t> La Fédération nationale</a:t>
            </a:r>
          </a:p>
          <a:p>
            <a:pPr marL="0" indent="0" algn="ctr"/>
            <a:endParaRPr lang="fr-FR" sz="2646" b="1" dirty="0">
              <a:solidFill>
                <a:srgbClr val="800000"/>
              </a:solidFill>
              <a:latin typeface="Franklin Gothic Book" panose="020B0503020102020204" pitchFamily="34" charset="0"/>
            </a:endParaRPr>
          </a:p>
          <a:p>
            <a:pPr marL="0" indent="0" algn="ctr"/>
            <a:endParaRPr lang="fr-FR" sz="2646" b="1" dirty="0">
              <a:solidFill>
                <a:srgbClr val="800000"/>
              </a:solidFill>
              <a:latin typeface="Franklin Gothic Book" panose="020B0503020102020204" pitchFamily="34" charset="0"/>
            </a:endParaRPr>
          </a:p>
          <a:p>
            <a:pPr>
              <a:buFontTx/>
              <a:buChar char="-"/>
            </a:pPr>
            <a:r>
              <a:rPr lang="fr-FR" sz="2200" dirty="0"/>
              <a:t>Organise le plaidoyer à l’échelle nationale (le public, les politiques, les institutionnels, etc.)</a:t>
            </a:r>
          </a:p>
          <a:p>
            <a:pPr>
              <a:buFontTx/>
              <a:buChar char="-"/>
            </a:pPr>
            <a:endParaRPr lang="fr-FR" sz="2200" dirty="0"/>
          </a:p>
          <a:p>
            <a:pPr>
              <a:buFontTx/>
              <a:buChar char="-"/>
            </a:pPr>
            <a:r>
              <a:rPr lang="fr-FR" sz="2200" dirty="0"/>
              <a:t>Travaille avec les ministères, les organismes agricoles, de recherches etc.</a:t>
            </a:r>
          </a:p>
          <a:p>
            <a:pPr>
              <a:buFontTx/>
              <a:buChar char="-"/>
            </a:pPr>
            <a:endParaRPr lang="fr-FR" sz="2200" dirty="0"/>
          </a:p>
          <a:p>
            <a:pPr>
              <a:buFontTx/>
              <a:buChar char="-"/>
            </a:pPr>
            <a:r>
              <a:rPr lang="fr-FR" sz="2200" dirty="0"/>
              <a:t>Contribue à la cohérence globale du mouvement</a:t>
            </a:r>
          </a:p>
          <a:p>
            <a:pPr marL="0" indent="0"/>
            <a:endParaRPr lang="fr-FR" sz="2200" dirty="0"/>
          </a:p>
          <a:p>
            <a:pPr>
              <a:buFontTx/>
              <a:buChar char="-"/>
            </a:pPr>
            <a:r>
              <a:rPr lang="fr-FR" sz="2200" dirty="0"/>
              <a:t>Produit des outils collectifs pour le mouvement (Centre de Ressources)</a:t>
            </a:r>
          </a:p>
          <a:p>
            <a:pPr marL="0" indent="0" algn="ctr"/>
            <a:endParaRPr lang="fr-FR" sz="2200" b="1" dirty="0">
              <a:solidFill>
                <a:srgbClr val="800000"/>
              </a:solidFill>
              <a:latin typeface="Franklin Gothic Book" panose="020B0503020102020204" pitchFamily="34" charset="0"/>
            </a:endParaRPr>
          </a:p>
        </p:txBody>
      </p:sp>
    </p:spTree>
    <p:extLst>
      <p:ext uri="{BB962C8B-B14F-4D97-AF65-F5344CB8AC3E}">
        <p14:creationId xmlns:p14="http://schemas.microsoft.com/office/powerpoint/2010/main" val="87934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0" y="-87286"/>
            <a:ext cx="9144000" cy="1519316"/>
          </a:xfrm>
        </p:spPr>
        <p:txBody>
          <a:bodyPr>
            <a:noAutofit/>
          </a:bodyPr>
          <a:lstStyle/>
          <a:p>
            <a:pPr>
              <a:defRPr/>
            </a:pPr>
            <a:r>
              <a:rPr lang="fr-FR" sz="3200" b="1" dirty="0">
                <a:solidFill>
                  <a:schemeClr val="tx1">
                    <a:lumMod val="65000"/>
                    <a:lumOff val="35000"/>
                  </a:schemeClr>
                </a:solidFill>
                <a:latin typeface="Gravur-Condensed"/>
              </a:rPr>
              <a:t>9 fermes</a:t>
            </a:r>
            <a:br>
              <a:rPr lang="fr-FR" sz="3200" b="1" dirty="0">
                <a:solidFill>
                  <a:schemeClr val="tx1">
                    <a:lumMod val="65000"/>
                    <a:lumOff val="35000"/>
                  </a:schemeClr>
                </a:solidFill>
                <a:latin typeface="Gravur-Condensed"/>
              </a:rPr>
            </a:br>
            <a:r>
              <a:rPr lang="fr-FR" sz="3200" b="1" dirty="0">
                <a:solidFill>
                  <a:schemeClr val="tx1">
                    <a:lumMod val="65000"/>
                    <a:lumOff val="35000"/>
                  </a:schemeClr>
                </a:solidFill>
                <a:latin typeface="Gravur-Condensed"/>
              </a:rPr>
              <a:t> Terre de Liens en Île-de-France</a:t>
            </a:r>
            <a:endParaRPr sz="3200" b="1" dirty="0">
              <a:solidFill>
                <a:schemeClr val="tx1">
                  <a:lumMod val="65000"/>
                  <a:lumOff val="35000"/>
                </a:schemeClr>
              </a:solidFill>
              <a:latin typeface="Gravur-Condensed"/>
            </a:endParaRPr>
          </a:p>
        </p:txBody>
      </p:sp>
      <p:sp>
        <p:nvSpPr>
          <p:cNvPr id="3" name="Espace réservé du numéro de diapositive 2"/>
          <p:cNvSpPr>
            <a:spLocks noGrp="1"/>
          </p:cNvSpPr>
          <p:nvPr>
            <p:ph type="sldNum" sz="quarter" idx="12"/>
          </p:nvPr>
        </p:nvSpPr>
        <p:spPr bwMode="auto"/>
        <p:txBody>
          <a:bodyPr/>
          <a:lstStyle/>
          <a:p>
            <a:pPr>
              <a:defRPr/>
            </a:pPr>
            <a:fld id="{95A332EA-909A-414B-BC7B-E27B0A2B850C}" type="slidenum">
              <a:rPr lang="fr-FR"/>
              <a:t>13</a:t>
            </a:fld>
            <a:endParaRPr lang="fr-FR"/>
          </a:p>
        </p:txBody>
      </p:sp>
      <p:pic>
        <p:nvPicPr>
          <p:cNvPr id="9" name="Image 8"/>
          <p:cNvPicPr>
            <a:picLocks noChangeAspect="1"/>
          </p:cNvPicPr>
          <p:nvPr/>
        </p:nvPicPr>
        <p:blipFill>
          <a:blip r:embed="rId2"/>
          <a:stretch/>
        </p:blipFill>
        <p:spPr bwMode="auto">
          <a:xfrm>
            <a:off x="612284" y="1110999"/>
            <a:ext cx="7919431" cy="5084706"/>
          </a:xfrm>
          <a:prstGeom prst="rect">
            <a:avLst/>
          </a:prstGeom>
        </p:spPr>
      </p:pic>
      <p:pic>
        <p:nvPicPr>
          <p:cNvPr id="5" name="Image 2"/>
          <p:cNvPicPr>
            <a:picLocks noChangeAspect="1"/>
          </p:cNvPicPr>
          <p:nvPr/>
        </p:nvPicPr>
        <p:blipFill>
          <a:blip r:embed="rId3"/>
          <a:stretch/>
        </p:blipFill>
        <p:spPr bwMode="auto">
          <a:xfrm>
            <a:off x="0" y="6093296"/>
            <a:ext cx="9144000" cy="11255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Image 2"/>
          <p:cNvPicPr>
            <a:picLocks noChangeAspect="1"/>
          </p:cNvPicPr>
          <p:nvPr/>
        </p:nvPicPr>
        <p:blipFill>
          <a:blip r:embed="rId3"/>
          <a:stretch/>
        </p:blipFill>
        <p:spPr bwMode="auto">
          <a:xfrm>
            <a:off x="13192" y="5949280"/>
            <a:ext cx="9144000" cy="1125537"/>
          </a:xfrm>
          <a:prstGeom prst="rect">
            <a:avLst/>
          </a:prstGeom>
          <a:noFill/>
          <a:ln>
            <a:noFill/>
          </a:ln>
        </p:spPr>
      </p:pic>
      <p:sp>
        <p:nvSpPr>
          <p:cNvPr id="5" name="Espace réservé du numéro de diapositive 4"/>
          <p:cNvSpPr>
            <a:spLocks noGrp="1"/>
          </p:cNvSpPr>
          <p:nvPr>
            <p:ph type="sldNum" sz="quarter" idx="12"/>
          </p:nvPr>
        </p:nvSpPr>
        <p:spPr bwMode="auto"/>
        <p:txBody>
          <a:bodyPr/>
          <a:lstStyle/>
          <a:p>
            <a:pPr>
              <a:defRPr/>
            </a:pPr>
            <a:fld id="{95A332EA-909A-414B-BC7B-E27B0A2B850C}" type="slidenum">
              <a:rPr lang="fr-FR"/>
              <a:t>14</a:t>
            </a:fld>
            <a:endParaRPr lang="fr-FR"/>
          </a:p>
        </p:txBody>
      </p:sp>
      <p:pic>
        <p:nvPicPr>
          <p:cNvPr id="3" name="Image 2"/>
          <p:cNvPicPr>
            <a:picLocks noChangeAspect="1"/>
          </p:cNvPicPr>
          <p:nvPr/>
        </p:nvPicPr>
        <p:blipFill>
          <a:blip r:embed="rId4"/>
          <a:stretch/>
        </p:blipFill>
        <p:spPr bwMode="auto">
          <a:xfrm>
            <a:off x="251520" y="467656"/>
            <a:ext cx="8777737" cy="568515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TDL_IDF_BD_RV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982" y="91142"/>
            <a:ext cx="841156" cy="114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258519" y="131484"/>
            <a:ext cx="2796842" cy="4524315"/>
          </a:xfrm>
          <a:prstGeom prst="rect">
            <a:avLst/>
          </a:prstGeom>
          <a:noFill/>
        </p:spPr>
        <p:txBody>
          <a:bodyPr wrap="square" rtlCol="0">
            <a:spAutoFit/>
          </a:bodyPr>
          <a:lstStyle/>
          <a:p>
            <a:pPr lvl="0" algn="ctr">
              <a:defRPr/>
            </a:pPr>
            <a:endParaRPr lang="fr-FR" sz="3600" b="1" dirty="0">
              <a:solidFill>
                <a:schemeClr val="tx1">
                  <a:lumMod val="65000"/>
                  <a:lumOff val="35000"/>
                </a:schemeClr>
              </a:solidFill>
              <a:latin typeface="Gravur-Condensed"/>
            </a:endParaRPr>
          </a:p>
          <a:p>
            <a:pPr lvl="0" algn="ctr">
              <a:defRPr/>
            </a:pPr>
            <a:endParaRPr lang="fr-FR" sz="3600" b="1" dirty="0">
              <a:solidFill>
                <a:schemeClr val="tx1">
                  <a:lumMod val="65000"/>
                  <a:lumOff val="35000"/>
                </a:schemeClr>
              </a:solidFill>
              <a:latin typeface="Gravur-Condensed"/>
            </a:endParaRPr>
          </a:p>
          <a:p>
            <a:pPr lvl="0" algn="ctr">
              <a:defRPr/>
            </a:pPr>
            <a:endParaRPr lang="fr-FR" sz="3600" b="1" dirty="0">
              <a:solidFill>
                <a:schemeClr val="tx1">
                  <a:lumMod val="65000"/>
                  <a:lumOff val="35000"/>
                </a:schemeClr>
              </a:solidFill>
              <a:latin typeface="Gravur-Condensed"/>
            </a:endParaRPr>
          </a:p>
          <a:p>
            <a:pPr lvl="0" algn="ctr">
              <a:defRPr/>
            </a:pPr>
            <a:r>
              <a:rPr lang="fr-FR" sz="3600" b="1" dirty="0">
                <a:solidFill>
                  <a:schemeClr val="tx1">
                    <a:lumMod val="65000"/>
                    <a:lumOff val="35000"/>
                  </a:schemeClr>
                </a:solidFill>
                <a:latin typeface="Gravur-Condensed"/>
              </a:rPr>
              <a:t>La ferme du Bois des Folies</a:t>
            </a:r>
          </a:p>
          <a:p>
            <a:pPr lvl="0" algn="ctr">
              <a:defRPr/>
            </a:pPr>
            <a:r>
              <a:rPr lang="fr-FR" sz="3600" b="1" dirty="0" err="1">
                <a:solidFill>
                  <a:schemeClr val="tx1">
                    <a:lumMod val="65000"/>
                    <a:lumOff val="35000"/>
                  </a:schemeClr>
                </a:solidFill>
                <a:latin typeface="Gravur-Condensed"/>
              </a:rPr>
              <a:t>Chevannes</a:t>
            </a:r>
            <a:r>
              <a:rPr lang="fr-FR" sz="3600" b="1" dirty="0">
                <a:solidFill>
                  <a:schemeClr val="tx1">
                    <a:lumMod val="65000"/>
                    <a:lumOff val="35000"/>
                  </a:schemeClr>
                </a:solidFill>
                <a:latin typeface="Gravur-Condensed"/>
              </a:rPr>
              <a:t> (91) </a:t>
            </a:r>
            <a:endParaRPr lang="fr-FR" sz="3600" b="1" dirty="0">
              <a:solidFill>
                <a:schemeClr val="tx1">
                  <a:lumMod val="65000"/>
                  <a:lumOff val="35000"/>
                </a:schemeClr>
              </a:solidFill>
            </a:endParaRPr>
          </a:p>
        </p:txBody>
      </p:sp>
      <p:pic>
        <p:nvPicPr>
          <p:cNvPr id="13" name="Image 2"/>
          <p:cNvPicPr>
            <a:picLocks noChangeAspect="1"/>
          </p:cNvPicPr>
          <p:nvPr/>
        </p:nvPicPr>
        <p:blipFill>
          <a:blip r:embed="rId4"/>
          <a:stretch/>
        </p:blipFill>
        <p:spPr bwMode="auto">
          <a:xfrm>
            <a:off x="62136" y="5976737"/>
            <a:ext cx="9047936" cy="1087891"/>
          </a:xfrm>
          <a:prstGeom prst="rect">
            <a:avLst/>
          </a:prstGeom>
          <a:noFill/>
          <a:ln>
            <a:noFill/>
          </a:ln>
        </p:spPr>
      </p:pic>
      <p:pic>
        <p:nvPicPr>
          <p:cNvPr id="3" name="Image 2"/>
          <p:cNvPicPr>
            <a:picLocks noChangeAspect="1"/>
          </p:cNvPicPr>
          <p:nvPr/>
        </p:nvPicPr>
        <p:blipFill>
          <a:blip r:embed="rId5"/>
          <a:stretch>
            <a:fillRect/>
          </a:stretch>
        </p:blipFill>
        <p:spPr>
          <a:xfrm>
            <a:off x="3251744" y="91142"/>
            <a:ext cx="5855100" cy="5885595"/>
          </a:xfrm>
          <a:prstGeom prst="rect">
            <a:avLst/>
          </a:prstGeom>
        </p:spPr>
      </p:pic>
    </p:spTree>
    <p:extLst>
      <p:ext uri="{BB962C8B-B14F-4D97-AF65-F5344CB8AC3E}">
        <p14:creationId xmlns:p14="http://schemas.microsoft.com/office/powerpoint/2010/main" val="351840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TDL_IDF_BD_RV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452" y="424448"/>
            <a:ext cx="841156" cy="114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236332" y="91142"/>
            <a:ext cx="7311330" cy="1800493"/>
          </a:xfrm>
          <a:prstGeom prst="rect">
            <a:avLst/>
          </a:prstGeom>
          <a:noFill/>
        </p:spPr>
        <p:txBody>
          <a:bodyPr wrap="square" rtlCol="0">
            <a:spAutoFit/>
          </a:bodyPr>
          <a:lstStyle/>
          <a:p>
            <a:pPr lvl="0" algn="ctr">
              <a:defRPr/>
            </a:pPr>
            <a:r>
              <a:rPr lang="fr-FR" sz="3600" b="1" dirty="0">
                <a:solidFill>
                  <a:schemeClr val="tx1">
                    <a:lumMod val="65000"/>
                    <a:lumOff val="35000"/>
                  </a:schemeClr>
                </a:solidFill>
                <a:latin typeface="Gravur-Condensed"/>
              </a:rPr>
              <a:t>La ferme du Bois des Folies</a:t>
            </a:r>
          </a:p>
          <a:p>
            <a:pPr lvl="0" algn="ctr">
              <a:defRPr/>
            </a:pPr>
            <a:r>
              <a:rPr lang="fr-FR" sz="3600" b="1" dirty="0" err="1">
                <a:solidFill>
                  <a:schemeClr val="tx1">
                    <a:lumMod val="65000"/>
                    <a:lumOff val="35000"/>
                  </a:schemeClr>
                </a:solidFill>
                <a:latin typeface="Gravur-Condensed"/>
              </a:rPr>
              <a:t>Chevannes</a:t>
            </a:r>
            <a:r>
              <a:rPr lang="fr-FR" sz="3600" b="1" dirty="0">
                <a:solidFill>
                  <a:schemeClr val="tx1">
                    <a:lumMod val="65000"/>
                    <a:lumOff val="35000"/>
                  </a:schemeClr>
                </a:solidFill>
                <a:latin typeface="Gravur-Condensed"/>
              </a:rPr>
              <a:t> (91) </a:t>
            </a:r>
            <a:endParaRPr lang="fr-FR" sz="3600" b="1" dirty="0">
              <a:solidFill>
                <a:schemeClr val="tx1">
                  <a:lumMod val="65000"/>
                  <a:lumOff val="35000"/>
                </a:schemeClr>
              </a:solidFill>
            </a:endParaRPr>
          </a:p>
          <a:p>
            <a:br>
              <a:rPr lang="fr-FR" sz="1500" b="1" i="1" dirty="0">
                <a:solidFill>
                  <a:srgbClr val="C00000"/>
                </a:solidFill>
              </a:rPr>
            </a:br>
            <a:r>
              <a:rPr lang="fr-FR" sz="2400" b="1" i="1" dirty="0">
                <a:solidFill>
                  <a:schemeClr val="accent3">
                    <a:lumMod val="50000"/>
                  </a:schemeClr>
                </a:solidFill>
              </a:rPr>
              <a:t>Histoire du site</a:t>
            </a:r>
          </a:p>
        </p:txBody>
      </p:sp>
      <p:graphicFrame>
        <p:nvGraphicFramePr>
          <p:cNvPr id="8" name="Objet 7"/>
          <p:cNvGraphicFramePr>
            <a:graphicFrameLocks noChangeAspect="1"/>
          </p:cNvGraphicFramePr>
          <p:nvPr>
            <p:extLst>
              <p:ext uri="{D42A27DB-BD31-4B8C-83A1-F6EECF244321}">
                <p14:modId xmlns:p14="http://schemas.microsoft.com/office/powerpoint/2010/main" val="825587221"/>
              </p:ext>
            </p:extLst>
          </p:nvPr>
        </p:nvGraphicFramePr>
        <p:xfrm>
          <a:off x="3433699" y="2015594"/>
          <a:ext cx="3029360" cy="3354220"/>
        </p:xfrm>
        <a:graphic>
          <a:graphicData uri="http://schemas.openxmlformats.org/presentationml/2006/ole">
            <mc:AlternateContent xmlns:mc="http://schemas.openxmlformats.org/markup-compatibility/2006">
              <mc:Choice xmlns:v="urn:schemas-microsoft-com:vml" Requires="v">
                <p:oleObj name="Image bitmap" r:id="rId4" imgW="6210360" imgH="6271200" progId="Paint.Picture">
                  <p:embed/>
                </p:oleObj>
              </mc:Choice>
              <mc:Fallback>
                <p:oleObj name="Image bitmap" r:id="rId4" imgW="6210360" imgH="6271200" progId="Paint.Picture">
                  <p:embed/>
                  <p:pic>
                    <p:nvPicPr>
                      <p:cNvPr id="8" name="Objet 7"/>
                      <p:cNvPicPr/>
                      <p:nvPr/>
                    </p:nvPicPr>
                    <p:blipFill>
                      <a:blip r:embed="rId5"/>
                      <a:stretch>
                        <a:fillRect/>
                      </a:stretch>
                    </p:blipFill>
                    <p:spPr>
                      <a:xfrm>
                        <a:off x="3433699" y="2015594"/>
                        <a:ext cx="3029360" cy="3354220"/>
                      </a:xfrm>
                      <a:prstGeom prst="rect">
                        <a:avLst/>
                      </a:prstGeom>
                    </p:spPr>
                  </p:pic>
                </p:oleObj>
              </mc:Fallback>
            </mc:AlternateContent>
          </a:graphicData>
        </a:graphic>
      </p:graphicFrame>
      <p:pic>
        <p:nvPicPr>
          <p:cNvPr id="9" name="Image 8"/>
          <p:cNvPicPr>
            <a:picLocks noChangeAspect="1"/>
          </p:cNvPicPr>
          <p:nvPr/>
        </p:nvPicPr>
        <p:blipFill>
          <a:blip r:embed="rId6"/>
          <a:stretch>
            <a:fillRect/>
          </a:stretch>
        </p:blipFill>
        <p:spPr>
          <a:xfrm>
            <a:off x="6491863" y="1513774"/>
            <a:ext cx="2618209" cy="3856040"/>
          </a:xfrm>
          <a:prstGeom prst="rect">
            <a:avLst/>
          </a:prstGeom>
        </p:spPr>
      </p:pic>
      <p:sp>
        <p:nvSpPr>
          <p:cNvPr id="10" name="ZoneTexte 9"/>
          <p:cNvSpPr txBox="1"/>
          <p:nvPr/>
        </p:nvSpPr>
        <p:spPr>
          <a:xfrm>
            <a:off x="611560" y="5453681"/>
            <a:ext cx="2309648" cy="584775"/>
          </a:xfrm>
          <a:prstGeom prst="rect">
            <a:avLst/>
          </a:prstGeom>
          <a:noFill/>
        </p:spPr>
        <p:txBody>
          <a:bodyPr wrap="square" rtlCol="0">
            <a:spAutoFit/>
          </a:bodyPr>
          <a:lstStyle/>
          <a:p>
            <a:pPr algn="ctr"/>
            <a:r>
              <a:rPr lang="fr-FR" sz="1600" b="1" i="1" dirty="0"/>
              <a:t>Avant 1960 - bois et cultures</a:t>
            </a:r>
          </a:p>
        </p:txBody>
      </p:sp>
      <p:sp>
        <p:nvSpPr>
          <p:cNvPr id="11" name="ZoneTexte 10"/>
          <p:cNvSpPr txBox="1"/>
          <p:nvPr/>
        </p:nvSpPr>
        <p:spPr>
          <a:xfrm>
            <a:off x="3822359" y="5490986"/>
            <a:ext cx="2309648" cy="584775"/>
          </a:xfrm>
          <a:prstGeom prst="rect">
            <a:avLst/>
          </a:prstGeom>
          <a:noFill/>
        </p:spPr>
        <p:txBody>
          <a:bodyPr wrap="square" rtlCol="0">
            <a:spAutoFit/>
          </a:bodyPr>
          <a:lstStyle/>
          <a:p>
            <a:pPr algn="ctr"/>
            <a:r>
              <a:rPr lang="fr-FR" sz="1600" b="1" i="1" dirty="0"/>
              <a:t>1961 – 1994</a:t>
            </a:r>
          </a:p>
          <a:p>
            <a:pPr algn="ctr"/>
            <a:r>
              <a:rPr lang="fr-FR" sz="1600" b="1" i="1" dirty="0"/>
              <a:t>Centre émetteur DGAC </a:t>
            </a:r>
          </a:p>
        </p:txBody>
      </p:sp>
      <p:sp>
        <p:nvSpPr>
          <p:cNvPr id="12" name="ZoneTexte 11"/>
          <p:cNvSpPr txBox="1"/>
          <p:nvPr/>
        </p:nvSpPr>
        <p:spPr>
          <a:xfrm>
            <a:off x="6686471" y="5527263"/>
            <a:ext cx="2309648" cy="338554"/>
          </a:xfrm>
          <a:prstGeom prst="rect">
            <a:avLst/>
          </a:prstGeom>
          <a:noFill/>
        </p:spPr>
        <p:txBody>
          <a:bodyPr wrap="square" rtlCol="0">
            <a:spAutoFit/>
          </a:bodyPr>
          <a:lstStyle/>
          <a:p>
            <a:pPr algn="ctr"/>
            <a:r>
              <a:rPr lang="fr-FR" sz="1600" b="1" i="1" dirty="0"/>
              <a:t>1995 : Pistes 4 X 4</a:t>
            </a:r>
          </a:p>
        </p:txBody>
      </p:sp>
      <p:pic>
        <p:nvPicPr>
          <p:cNvPr id="13" name="Image 2"/>
          <p:cNvPicPr>
            <a:picLocks noChangeAspect="1"/>
          </p:cNvPicPr>
          <p:nvPr/>
        </p:nvPicPr>
        <p:blipFill>
          <a:blip r:embed="rId7"/>
          <a:stretch/>
        </p:blipFill>
        <p:spPr bwMode="auto">
          <a:xfrm>
            <a:off x="-108520" y="5976737"/>
            <a:ext cx="9361040" cy="1087891"/>
          </a:xfrm>
          <a:prstGeom prst="rect">
            <a:avLst/>
          </a:prstGeom>
          <a:noFill/>
          <a:ln>
            <a:noFill/>
          </a:ln>
        </p:spPr>
      </p:pic>
      <p:pic>
        <p:nvPicPr>
          <p:cNvPr id="2" name="Image 1"/>
          <p:cNvPicPr>
            <a:picLocks noChangeAspect="1"/>
          </p:cNvPicPr>
          <p:nvPr/>
        </p:nvPicPr>
        <p:blipFill>
          <a:blip r:embed="rId8"/>
          <a:stretch>
            <a:fillRect/>
          </a:stretch>
        </p:blipFill>
        <p:spPr>
          <a:xfrm>
            <a:off x="-24864" y="2042642"/>
            <a:ext cx="3429760" cy="3096504"/>
          </a:xfrm>
          <a:prstGeom prst="rect">
            <a:avLst/>
          </a:prstGeom>
        </p:spPr>
      </p:pic>
    </p:spTree>
    <p:extLst>
      <p:ext uri="{BB962C8B-B14F-4D97-AF65-F5344CB8AC3E}">
        <p14:creationId xmlns:p14="http://schemas.microsoft.com/office/powerpoint/2010/main" val="1128329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TDL_IDF_BD_RV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24" y="299064"/>
            <a:ext cx="851584" cy="115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259632" y="476672"/>
            <a:ext cx="7763256" cy="1469633"/>
          </a:xfrm>
          <a:prstGeom prst="rect">
            <a:avLst/>
          </a:prstGeom>
          <a:noFill/>
        </p:spPr>
        <p:txBody>
          <a:bodyPr wrap="square" rtlCol="0">
            <a:spAutoFit/>
          </a:bodyPr>
          <a:lstStyle/>
          <a:p>
            <a:r>
              <a:rPr lang="fr-FR" sz="2800" b="1" i="1" dirty="0">
                <a:solidFill>
                  <a:srgbClr val="C00000"/>
                </a:solidFill>
              </a:rPr>
              <a:t>Le Bois des Folies - </a:t>
            </a:r>
            <a:r>
              <a:rPr lang="fr-FR" sz="2800" b="1" i="1" dirty="0" err="1">
                <a:solidFill>
                  <a:srgbClr val="C00000"/>
                </a:solidFill>
              </a:rPr>
              <a:t>Chevannes</a:t>
            </a:r>
            <a:r>
              <a:rPr lang="fr-FR" sz="2800" b="1" i="1" dirty="0">
                <a:solidFill>
                  <a:srgbClr val="C00000"/>
                </a:solidFill>
              </a:rPr>
              <a:t> (91)</a:t>
            </a:r>
          </a:p>
          <a:p>
            <a:endParaRPr lang="fr-FR" sz="2400" b="1" i="1" dirty="0">
              <a:solidFill>
                <a:srgbClr val="C00000"/>
              </a:solidFill>
            </a:endParaRPr>
          </a:p>
          <a:p>
            <a:r>
              <a:rPr lang="fr-FR" sz="2400" b="1" dirty="0"/>
              <a:t>2010 : Projet d’aire de passage des gens du voyage  </a:t>
            </a:r>
            <a:r>
              <a:rPr lang="fr-FR" sz="2400" b="1" i="1" dirty="0"/>
              <a:t> </a:t>
            </a:r>
            <a:br>
              <a:rPr lang="fr-FR" sz="1500" b="1" i="1" dirty="0">
                <a:solidFill>
                  <a:srgbClr val="C00000"/>
                </a:solidFill>
              </a:rPr>
            </a:br>
            <a:endParaRPr lang="fr-FR" sz="1350" b="1" i="1" dirty="0">
              <a:solidFill>
                <a:schemeClr val="accent3">
                  <a:lumMod val="50000"/>
                </a:schemeClr>
              </a:solidFill>
            </a:endParaRPr>
          </a:p>
        </p:txBody>
      </p:sp>
      <p:pic>
        <p:nvPicPr>
          <p:cNvPr id="8" name="Image 2"/>
          <p:cNvPicPr>
            <a:picLocks noChangeAspect="1"/>
          </p:cNvPicPr>
          <p:nvPr/>
        </p:nvPicPr>
        <p:blipFill>
          <a:blip r:embed="rId4"/>
          <a:stretch/>
        </p:blipFill>
        <p:spPr bwMode="auto">
          <a:xfrm>
            <a:off x="13192" y="5949280"/>
            <a:ext cx="9144000" cy="1125537"/>
          </a:xfrm>
          <a:prstGeom prst="rect">
            <a:avLst/>
          </a:prstGeom>
          <a:noFill/>
          <a:ln>
            <a:noFill/>
          </a:ln>
        </p:spPr>
      </p:pic>
      <p:pic>
        <p:nvPicPr>
          <p:cNvPr id="2" name="Image 1"/>
          <p:cNvPicPr>
            <a:picLocks noChangeAspect="1"/>
          </p:cNvPicPr>
          <p:nvPr/>
        </p:nvPicPr>
        <p:blipFill>
          <a:blip r:embed="rId5"/>
          <a:stretch>
            <a:fillRect/>
          </a:stretch>
        </p:blipFill>
        <p:spPr>
          <a:xfrm>
            <a:off x="13192" y="1865795"/>
            <a:ext cx="9171868" cy="5209022"/>
          </a:xfrm>
          <a:prstGeom prst="rect">
            <a:avLst/>
          </a:prstGeom>
        </p:spPr>
      </p:pic>
    </p:spTree>
    <p:extLst>
      <p:ext uri="{BB962C8B-B14F-4D97-AF65-F5344CB8AC3E}">
        <p14:creationId xmlns:p14="http://schemas.microsoft.com/office/powerpoint/2010/main" val="3522429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TDL_IDF_BD_RV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24" y="299064"/>
            <a:ext cx="851584" cy="115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259632" y="476672"/>
            <a:ext cx="7763256" cy="669414"/>
          </a:xfrm>
          <a:prstGeom prst="rect">
            <a:avLst/>
          </a:prstGeom>
          <a:noFill/>
        </p:spPr>
        <p:txBody>
          <a:bodyPr wrap="square" rtlCol="0">
            <a:spAutoFit/>
          </a:bodyPr>
          <a:lstStyle/>
          <a:p>
            <a:r>
              <a:rPr lang="fr-FR" sz="2400" b="1" i="1" dirty="0">
                <a:solidFill>
                  <a:srgbClr val="C00000"/>
                </a:solidFill>
              </a:rPr>
              <a:t>Le Bois des Folies - </a:t>
            </a:r>
            <a:r>
              <a:rPr lang="fr-FR" sz="2400" b="1" i="1" dirty="0" err="1">
                <a:solidFill>
                  <a:srgbClr val="C00000"/>
                </a:solidFill>
              </a:rPr>
              <a:t>Chevannes</a:t>
            </a:r>
            <a:r>
              <a:rPr lang="fr-FR" sz="2400" b="1" i="1" dirty="0">
                <a:solidFill>
                  <a:srgbClr val="C00000"/>
                </a:solidFill>
              </a:rPr>
              <a:t> (91)   </a:t>
            </a:r>
            <a:br>
              <a:rPr lang="fr-FR" sz="1500" b="1" i="1" dirty="0">
                <a:solidFill>
                  <a:srgbClr val="C00000"/>
                </a:solidFill>
              </a:rPr>
            </a:br>
            <a:endParaRPr lang="fr-FR" sz="1350" b="1" i="1" dirty="0">
              <a:solidFill>
                <a:schemeClr val="accent3">
                  <a:lumMod val="50000"/>
                </a:schemeClr>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6889" y="2829053"/>
            <a:ext cx="4160303" cy="3120227"/>
          </a:xfrm>
          <a:prstGeom prst="rect">
            <a:avLst/>
          </a:prstGeom>
        </p:spPr>
      </p:pic>
      <p:pic>
        <p:nvPicPr>
          <p:cNvPr id="8" name="Image 2"/>
          <p:cNvPicPr>
            <a:picLocks noChangeAspect="1"/>
          </p:cNvPicPr>
          <p:nvPr/>
        </p:nvPicPr>
        <p:blipFill>
          <a:blip r:embed="rId5"/>
          <a:stretch/>
        </p:blipFill>
        <p:spPr bwMode="auto">
          <a:xfrm>
            <a:off x="13192" y="5949280"/>
            <a:ext cx="9144000" cy="1125537"/>
          </a:xfrm>
          <a:prstGeom prst="rect">
            <a:avLst/>
          </a:prstGeom>
          <a:noFill/>
          <a:ln>
            <a:no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92" y="1671165"/>
            <a:ext cx="5004048" cy="3753036"/>
          </a:xfrm>
          <a:prstGeom prst="rect">
            <a:avLst/>
          </a:prstGeom>
        </p:spPr>
      </p:pic>
    </p:spTree>
    <p:extLst>
      <p:ext uri="{BB962C8B-B14F-4D97-AF65-F5344CB8AC3E}">
        <p14:creationId xmlns:p14="http://schemas.microsoft.com/office/powerpoint/2010/main" val="1828310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Image 2"/>
          <p:cNvPicPr>
            <a:picLocks noChangeAspect="1"/>
          </p:cNvPicPr>
          <p:nvPr/>
        </p:nvPicPr>
        <p:blipFill>
          <a:blip r:embed="rId3"/>
          <a:stretch/>
        </p:blipFill>
        <p:spPr bwMode="auto">
          <a:xfrm>
            <a:off x="13192" y="5949280"/>
            <a:ext cx="9144000" cy="1125537"/>
          </a:xfrm>
          <a:prstGeom prst="rect">
            <a:avLst/>
          </a:prstGeom>
          <a:noFill/>
          <a:ln>
            <a:noFill/>
          </a:ln>
        </p:spPr>
      </p:pic>
      <p:sp>
        <p:nvSpPr>
          <p:cNvPr id="9" name="Titre 1"/>
          <p:cNvSpPr txBox="1"/>
          <p:nvPr/>
        </p:nvSpPr>
        <p:spPr bwMode="auto">
          <a:xfrm>
            <a:off x="179872" y="301980"/>
            <a:ext cx="8761297" cy="1254812"/>
          </a:xfrm>
          <a:prstGeom prst="rect">
            <a:avLst/>
          </a:prstGeom>
        </p:spPr>
        <p:txBody>
          <a:bodyPr>
            <a:noAutofit/>
          </a:bodyPr>
          <a:lstStyle>
            <a:lvl1pPr algn="ctr" defTabSz="914400">
              <a:spcBef>
                <a:spcPts val="0"/>
              </a:spcBef>
              <a:buNone/>
              <a:defRPr sz="4400">
                <a:solidFill>
                  <a:schemeClr val="tx1"/>
                </a:solidFill>
                <a:latin typeface="+mj-lt"/>
                <a:ea typeface="+mj-ea"/>
                <a:cs typeface="+mj-cs"/>
              </a:defRPr>
            </a:lvl1pPr>
          </a:lstStyle>
          <a:p>
            <a:pPr marL="0" marR="0" lvl="0" indent="0" defTabSz="914400">
              <a:lnSpc>
                <a:spcPct val="100000"/>
              </a:lnSpc>
              <a:spcBef>
                <a:spcPts val="0"/>
              </a:spcBef>
              <a:spcAft>
                <a:spcPts val="0"/>
              </a:spcAft>
              <a:buClrTx/>
              <a:buSzTx/>
              <a:buFontTx/>
              <a:buNone/>
              <a:defRPr/>
            </a:pPr>
            <a:r>
              <a:rPr lang="fr-FR" sz="3600" b="1" dirty="0">
                <a:solidFill>
                  <a:schemeClr val="tx1">
                    <a:lumMod val="65000"/>
                    <a:lumOff val="35000"/>
                  </a:schemeClr>
                </a:solidFill>
                <a:latin typeface="Gravur-Condensed"/>
                <a:cs typeface="Arial"/>
              </a:rPr>
              <a:t>La ferme du Bois des Folies</a:t>
            </a:r>
          </a:p>
          <a:p>
            <a:pPr marL="0" marR="0" lvl="0" indent="0" defTabSz="914400">
              <a:lnSpc>
                <a:spcPct val="100000"/>
              </a:lnSpc>
              <a:spcBef>
                <a:spcPts val="0"/>
              </a:spcBef>
              <a:spcAft>
                <a:spcPts val="0"/>
              </a:spcAft>
              <a:buClrTx/>
              <a:buSzTx/>
              <a:buFontTx/>
              <a:buNone/>
              <a:defRPr/>
            </a:pPr>
            <a:r>
              <a:rPr lang="fr-FR" sz="3600" b="1" dirty="0">
                <a:solidFill>
                  <a:schemeClr val="tx1">
                    <a:lumMod val="65000"/>
                    <a:lumOff val="35000"/>
                  </a:schemeClr>
                </a:solidFill>
                <a:latin typeface="Gravur-Condensed"/>
                <a:cs typeface="Arial"/>
              </a:rPr>
              <a:t>2016 : inondations</a:t>
            </a:r>
            <a:endParaRPr lang="fr-FR" sz="3600" b="1" i="0" u="none" strike="noStrike" cap="none" spc="0" dirty="0">
              <a:ln>
                <a:noFill/>
              </a:ln>
              <a:solidFill>
                <a:schemeClr val="tx1">
                  <a:lumMod val="65000"/>
                  <a:lumOff val="35000"/>
                </a:schemeClr>
              </a:solidFill>
              <a:latin typeface="Calibri"/>
              <a:cs typeface="Arial"/>
            </a:endParaRPr>
          </a:p>
        </p:txBody>
      </p:sp>
      <p:sp>
        <p:nvSpPr>
          <p:cNvPr id="4" name="Espace réservé du numéro de diapositive 3"/>
          <p:cNvSpPr>
            <a:spLocks noGrp="1"/>
          </p:cNvSpPr>
          <p:nvPr>
            <p:ph type="sldNum" sz="quarter" idx="12"/>
          </p:nvPr>
        </p:nvSpPr>
        <p:spPr/>
        <p:txBody>
          <a:bodyPr/>
          <a:lstStyle/>
          <a:p>
            <a:fld id="{95A332EA-909A-414B-BC7B-E27B0A2B850C}" type="slidenum">
              <a:rPr lang="fr-FR" smtClean="0"/>
              <a:pPr/>
              <a:t>19</a:t>
            </a:fld>
            <a:endParaRPr lang="fr-FR"/>
          </a:p>
        </p:txBody>
      </p:sp>
      <p:pic>
        <p:nvPicPr>
          <p:cNvPr id="2" name="Image 1"/>
          <p:cNvPicPr>
            <a:picLocks noChangeAspect="1"/>
          </p:cNvPicPr>
          <p:nvPr/>
        </p:nvPicPr>
        <p:blipFill>
          <a:blip r:embed="rId4"/>
          <a:stretch>
            <a:fillRect/>
          </a:stretch>
        </p:blipFill>
        <p:spPr>
          <a:xfrm>
            <a:off x="0" y="1492982"/>
            <a:ext cx="4724400" cy="3171825"/>
          </a:xfrm>
          <a:prstGeom prst="rect">
            <a:avLst/>
          </a:prstGeom>
        </p:spPr>
      </p:pic>
      <p:pic>
        <p:nvPicPr>
          <p:cNvPr id="3" name="Image 2"/>
          <p:cNvPicPr>
            <a:picLocks noChangeAspect="1"/>
          </p:cNvPicPr>
          <p:nvPr/>
        </p:nvPicPr>
        <p:blipFill>
          <a:blip r:embed="rId5"/>
          <a:stretch>
            <a:fillRect/>
          </a:stretch>
        </p:blipFill>
        <p:spPr>
          <a:xfrm>
            <a:off x="4706456" y="3004776"/>
            <a:ext cx="4170576" cy="2944504"/>
          </a:xfrm>
          <a:prstGeom prst="rect">
            <a:avLst/>
          </a:prstGeom>
        </p:spPr>
      </p:pic>
      <p:pic>
        <p:nvPicPr>
          <p:cNvPr id="7" name="Image 1" descr="TDL_IDF_BD_RVB.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872" y="208509"/>
            <a:ext cx="912211" cy="123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899592" y="5122377"/>
            <a:ext cx="2880320" cy="369332"/>
          </a:xfrm>
          <a:prstGeom prst="rect">
            <a:avLst/>
          </a:prstGeom>
          <a:noFill/>
        </p:spPr>
        <p:txBody>
          <a:bodyPr wrap="square" rtlCol="0">
            <a:spAutoFit/>
          </a:bodyPr>
          <a:lstStyle/>
          <a:p>
            <a:r>
              <a:rPr lang="fr-FR" dirty="0"/>
              <a:t>Source PNR Gâtinais français</a:t>
            </a:r>
          </a:p>
        </p:txBody>
      </p:sp>
    </p:spTree>
    <p:extLst>
      <p:ext uri="{BB962C8B-B14F-4D97-AF65-F5344CB8AC3E}">
        <p14:creationId xmlns:p14="http://schemas.microsoft.com/office/powerpoint/2010/main" val="1683272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2"/>
          <p:cNvPicPr>
            <a:picLocks noChangeAspect="1"/>
          </p:cNvPicPr>
          <p:nvPr/>
        </p:nvPicPr>
        <p:blipFill>
          <a:blip r:embed="rId3"/>
          <a:stretch/>
        </p:blipFill>
        <p:spPr bwMode="auto">
          <a:xfrm>
            <a:off x="-940" y="5757721"/>
            <a:ext cx="9144000" cy="1125537"/>
          </a:xfrm>
          <a:prstGeom prst="rect">
            <a:avLst/>
          </a:prstGeom>
          <a:noFill/>
          <a:ln>
            <a:noFill/>
          </a:ln>
        </p:spPr>
      </p:pic>
      <p:sp>
        <p:nvSpPr>
          <p:cNvPr id="10" name="Titre 1"/>
          <p:cNvSpPr txBox="1"/>
          <p:nvPr/>
        </p:nvSpPr>
        <p:spPr bwMode="auto">
          <a:xfrm>
            <a:off x="107504" y="260649"/>
            <a:ext cx="8855429" cy="725580"/>
          </a:xfrm>
          <a:prstGeom prst="rect">
            <a:avLst/>
          </a:prstGeom>
        </p:spPr>
        <p:txBody>
          <a:bodyPr>
            <a:noAutofit/>
          </a:bodyPr>
          <a:lstStyle>
            <a:lvl1pPr algn="ctr" defTabSz="914400">
              <a:spcBef>
                <a:spcPts val="0"/>
              </a:spcBef>
              <a:buNone/>
              <a:defRPr sz="4400">
                <a:solidFill>
                  <a:schemeClr val="tx1"/>
                </a:solidFill>
                <a:latin typeface="+mj-lt"/>
                <a:ea typeface="+mj-ea"/>
                <a:cs typeface="+mj-cs"/>
              </a:defRPr>
            </a:lvl1pPr>
          </a:lstStyle>
          <a:p>
            <a:pPr>
              <a:defRPr/>
            </a:pPr>
            <a:r>
              <a:rPr lang="fr-FR" b="1" dirty="0">
                <a:solidFill>
                  <a:schemeClr val="tx1">
                    <a:lumMod val="65000"/>
                    <a:lumOff val="35000"/>
                  </a:schemeClr>
                </a:solidFill>
                <a:latin typeface="Gravur-Condensed"/>
              </a:rPr>
              <a:t>Le contexte foncier en France</a:t>
            </a:r>
            <a:endParaRPr lang="fr-FR" b="1" dirty="0">
              <a:solidFill>
                <a:schemeClr val="tx1">
                  <a:lumMod val="65000"/>
                  <a:lumOff val="35000"/>
                </a:schemeClr>
              </a:solidFill>
            </a:endParaRPr>
          </a:p>
        </p:txBody>
      </p:sp>
      <p:sp>
        <p:nvSpPr>
          <p:cNvPr id="5" name="Espace réservé du numéro de diapositive 4"/>
          <p:cNvSpPr>
            <a:spLocks noGrp="1"/>
          </p:cNvSpPr>
          <p:nvPr>
            <p:ph type="sldNum" sz="quarter" idx="12"/>
          </p:nvPr>
        </p:nvSpPr>
        <p:spPr bwMode="auto"/>
        <p:txBody>
          <a:bodyPr/>
          <a:lstStyle/>
          <a:p>
            <a:pPr>
              <a:defRPr/>
            </a:pPr>
            <a:fld id="{95A332EA-909A-414B-BC7B-E27B0A2B850C}" type="slidenum">
              <a:rPr lang="fr-FR"/>
              <a:t>2</a:t>
            </a:fld>
            <a:endParaRPr lang="fr-FR"/>
          </a:p>
        </p:txBody>
      </p:sp>
      <p:sp>
        <p:nvSpPr>
          <p:cNvPr id="3" name="ZoneTexte 2"/>
          <p:cNvSpPr txBox="1"/>
          <p:nvPr/>
        </p:nvSpPr>
        <p:spPr bwMode="auto">
          <a:xfrm>
            <a:off x="394596" y="1183600"/>
            <a:ext cx="8352928" cy="5355312"/>
          </a:xfrm>
          <a:prstGeom prst="rect">
            <a:avLst/>
          </a:prstGeom>
          <a:noFill/>
        </p:spPr>
        <p:txBody>
          <a:bodyPr wrap="square" rtlCol="0">
            <a:spAutoFit/>
          </a:bodyPr>
          <a:lstStyle/>
          <a:p>
            <a:pPr marL="285750" indent="-285750">
              <a:buFont typeface="Wingdings"/>
              <a:buChar char="§"/>
              <a:defRPr/>
            </a:pPr>
            <a:r>
              <a:rPr lang="fr-FR" sz="2400" dirty="0"/>
              <a:t>Près de </a:t>
            </a:r>
            <a:r>
              <a:rPr lang="fr-FR" sz="2400" b="1" dirty="0"/>
              <a:t>55 000 ha</a:t>
            </a:r>
            <a:r>
              <a:rPr lang="fr-FR" sz="2400" dirty="0"/>
              <a:t> </a:t>
            </a:r>
            <a:r>
              <a:rPr lang="fr-FR" sz="2400" b="1" dirty="0"/>
              <a:t>artificialisés par an</a:t>
            </a:r>
            <a:r>
              <a:rPr lang="fr-FR" sz="2400" dirty="0"/>
              <a:t>, soit 5 fois la surface de Paris</a:t>
            </a:r>
            <a:endParaRPr dirty="0"/>
          </a:p>
          <a:p>
            <a:pPr marL="285750" indent="-285750">
              <a:buFont typeface="Wingdings"/>
              <a:buChar char="§"/>
              <a:defRPr/>
            </a:pPr>
            <a:endParaRPr lang="fr-FR" dirty="0"/>
          </a:p>
          <a:p>
            <a:pPr marL="285750" indent="-285750">
              <a:buFont typeface="Wingdings"/>
              <a:buChar char="§"/>
              <a:defRPr/>
            </a:pPr>
            <a:r>
              <a:rPr lang="fr-FR" sz="2400" dirty="0"/>
              <a:t>Environ </a:t>
            </a:r>
            <a:r>
              <a:rPr lang="fr-FR" sz="2400" b="1" dirty="0"/>
              <a:t>25% des agriculteurs</a:t>
            </a:r>
            <a:r>
              <a:rPr lang="fr-FR" sz="2400" dirty="0"/>
              <a:t> seront à l’âge de la retraite d’ici 2030 dont 1/3 sans repreneur identifié</a:t>
            </a:r>
            <a:endParaRPr dirty="0"/>
          </a:p>
          <a:p>
            <a:pPr marL="285750" indent="-285750">
              <a:buFont typeface="Wingdings"/>
              <a:buChar char="§"/>
              <a:defRPr/>
            </a:pPr>
            <a:endParaRPr lang="fr-FR" b="1" dirty="0"/>
          </a:p>
          <a:p>
            <a:pPr marL="285750" indent="-285750">
              <a:buFont typeface="Wingdings"/>
              <a:buChar char="§"/>
              <a:defRPr/>
            </a:pPr>
            <a:r>
              <a:rPr lang="fr-FR" sz="2400" b="1" dirty="0"/>
              <a:t>2/3 des surfaces</a:t>
            </a:r>
            <a:r>
              <a:rPr lang="fr-FR" sz="2400" dirty="0"/>
              <a:t> libérées vont à l’agrandissement d’exploitations existantes</a:t>
            </a:r>
            <a:endParaRPr dirty="0"/>
          </a:p>
          <a:p>
            <a:pPr marL="285750" indent="-285750">
              <a:buFont typeface="Wingdings"/>
              <a:buChar char="§"/>
              <a:defRPr/>
            </a:pPr>
            <a:endParaRPr lang="fr-FR" dirty="0"/>
          </a:p>
          <a:p>
            <a:pPr marL="285750" indent="-285750">
              <a:buFont typeface="Wingdings"/>
              <a:buChar char="§"/>
              <a:defRPr/>
            </a:pPr>
            <a:r>
              <a:rPr lang="fr-FR" sz="2400" dirty="0"/>
              <a:t>Le prix de l’hectare a augmenté de </a:t>
            </a:r>
            <a:r>
              <a:rPr lang="fr-FR" sz="2400" b="1" dirty="0"/>
              <a:t>+ 50% en 20 ans</a:t>
            </a:r>
          </a:p>
          <a:p>
            <a:pPr marL="285750" indent="-285750">
              <a:buFont typeface="Wingdings"/>
              <a:buChar char="§"/>
              <a:defRPr/>
            </a:pPr>
            <a:endParaRPr lang="fr-FR" b="1" dirty="0"/>
          </a:p>
          <a:p>
            <a:pPr marL="285750" indent="-285750">
              <a:buFont typeface="Wingdings"/>
              <a:buChar char="§"/>
              <a:defRPr/>
            </a:pPr>
            <a:r>
              <a:rPr lang="fr-FR" sz="2400" dirty="0"/>
              <a:t>La</a:t>
            </a:r>
            <a:r>
              <a:rPr lang="fr-FR" sz="2400" b="1" dirty="0">
                <a:solidFill>
                  <a:srgbClr val="800000"/>
                </a:solidFill>
              </a:rPr>
              <a:t> propriété </a:t>
            </a:r>
            <a:r>
              <a:rPr lang="fr-FR" sz="2400" dirty="0"/>
              <a:t>agricole est de plus en plus sous </a:t>
            </a:r>
            <a:r>
              <a:rPr lang="fr-FR" sz="2400" b="1" dirty="0">
                <a:solidFill>
                  <a:srgbClr val="800000"/>
                </a:solidFill>
              </a:rPr>
              <a:t>formes sociétaires, </a:t>
            </a:r>
            <a:r>
              <a:rPr lang="fr-FR" sz="2400" dirty="0"/>
              <a:t>familiales ou … « capitalistes »</a:t>
            </a:r>
            <a:endParaRPr sz="2400" dirty="0"/>
          </a:p>
          <a:p>
            <a:pPr marL="285750" indent="-285750">
              <a:buFont typeface="Wingdings"/>
              <a:buChar char="§"/>
              <a:defRPr/>
            </a:pPr>
            <a:endParaRPr lang="fr-FR" sz="2400" dirty="0"/>
          </a:p>
          <a:p>
            <a:pPr marL="285750" indent="-285750">
              <a:buFont typeface="Wingdings"/>
              <a:buChar char="§"/>
              <a:defRPr/>
            </a:pPr>
            <a:endParaRPr lang="fr-FR" sz="2400" dirty="0"/>
          </a:p>
        </p:txBody>
      </p:sp>
    </p:spTree>
    <p:extLst>
      <p:ext uri="{BB962C8B-B14F-4D97-AF65-F5344CB8AC3E}">
        <p14:creationId xmlns:p14="http://schemas.microsoft.com/office/powerpoint/2010/main" val="403706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TDL_IDF_BD_RV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77857"/>
            <a:ext cx="875587" cy="11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403648" y="236943"/>
            <a:ext cx="8345533" cy="1138773"/>
          </a:xfrm>
          <a:prstGeom prst="rect">
            <a:avLst/>
          </a:prstGeom>
          <a:noFill/>
        </p:spPr>
        <p:txBody>
          <a:bodyPr wrap="square" rtlCol="0">
            <a:spAutoFit/>
          </a:bodyPr>
          <a:lstStyle/>
          <a:p>
            <a:r>
              <a:rPr lang="fr-FR" sz="2800" b="1" i="1" dirty="0">
                <a:solidFill>
                  <a:srgbClr val="C00000"/>
                </a:solidFill>
              </a:rPr>
              <a:t>Le Bois des Folies - </a:t>
            </a:r>
            <a:r>
              <a:rPr lang="fr-FR" sz="2800" b="1" i="1" dirty="0" err="1">
                <a:solidFill>
                  <a:srgbClr val="C00000"/>
                </a:solidFill>
              </a:rPr>
              <a:t>Chevannes</a:t>
            </a:r>
            <a:r>
              <a:rPr lang="fr-FR" sz="2800" b="1" i="1" dirty="0">
                <a:solidFill>
                  <a:srgbClr val="C00000"/>
                </a:solidFill>
              </a:rPr>
              <a:t> (91)   </a:t>
            </a:r>
            <a:br>
              <a:rPr lang="fr-FR" sz="2400" b="1" i="1" dirty="0">
                <a:solidFill>
                  <a:srgbClr val="C00000"/>
                </a:solidFill>
              </a:rPr>
            </a:br>
            <a:r>
              <a:rPr lang="fr-FR" sz="2000" b="1" i="1" dirty="0">
                <a:solidFill>
                  <a:schemeClr val="accent3">
                    <a:lumMod val="50000"/>
                  </a:schemeClr>
                </a:solidFill>
              </a:rPr>
              <a:t>2019 : Préemption SAFER</a:t>
            </a:r>
          </a:p>
          <a:p>
            <a:r>
              <a:rPr lang="fr-FR" sz="2000" b="1" i="1" dirty="0">
                <a:solidFill>
                  <a:schemeClr val="accent3">
                    <a:lumMod val="50000"/>
                  </a:schemeClr>
                </a:solidFill>
              </a:rPr>
              <a:t>2021 : Rétrocession à </a:t>
            </a:r>
            <a:r>
              <a:rPr lang="fr-FR" sz="2000" b="1" i="1" dirty="0" err="1">
                <a:solidFill>
                  <a:schemeClr val="accent3">
                    <a:lumMod val="50000"/>
                  </a:schemeClr>
                </a:solidFill>
              </a:rPr>
              <a:t>TdL</a:t>
            </a:r>
            <a:r>
              <a:rPr lang="fr-FR" sz="2000" b="1" i="1" dirty="0">
                <a:solidFill>
                  <a:schemeClr val="accent3">
                    <a:lumMod val="50000"/>
                  </a:schemeClr>
                </a:solidFill>
              </a:rPr>
              <a:t> / CDCB</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542" y="1372308"/>
            <a:ext cx="6439883" cy="4942108"/>
          </a:xfrm>
          <a:prstGeom prst="rect">
            <a:avLst/>
          </a:prstGeom>
        </p:spPr>
      </p:pic>
      <p:sp>
        <p:nvSpPr>
          <p:cNvPr id="3" name="ZoneTexte 2"/>
          <p:cNvSpPr txBox="1"/>
          <p:nvPr/>
        </p:nvSpPr>
        <p:spPr>
          <a:xfrm>
            <a:off x="6020036" y="1220598"/>
            <a:ext cx="3133332" cy="4978286"/>
          </a:xfrm>
          <a:prstGeom prst="rect">
            <a:avLst/>
          </a:prstGeom>
          <a:noFill/>
        </p:spPr>
        <p:txBody>
          <a:bodyPr wrap="square" rtlCol="0">
            <a:spAutoFit/>
          </a:bodyPr>
          <a:lstStyle/>
          <a:p>
            <a:r>
              <a:rPr lang="fr-FR" sz="1600" b="1" i="1" dirty="0">
                <a:sym typeface="Wingdings" panose="05000000000000000000" pitchFamily="2" charset="2"/>
              </a:rPr>
              <a:t>109ha au total </a:t>
            </a:r>
            <a:br>
              <a:rPr lang="fr-FR" sz="1600" b="1" i="1" dirty="0">
                <a:sym typeface="Wingdings" panose="05000000000000000000" pitchFamily="2" charset="2"/>
              </a:rPr>
            </a:br>
            <a:r>
              <a:rPr lang="fr-FR" sz="1600" dirty="0">
                <a:sym typeface="Wingdings" panose="05000000000000000000" pitchFamily="2" charset="2"/>
              </a:rPr>
              <a:t>dont 34ha zone humides (CDCB)</a:t>
            </a:r>
            <a:endParaRPr lang="fr-FR" sz="1600" b="1" i="1" dirty="0">
              <a:sym typeface="Wingdings" panose="05000000000000000000" pitchFamily="2" charset="2"/>
            </a:endParaRPr>
          </a:p>
          <a:p>
            <a:endParaRPr lang="fr-FR" sz="1600" dirty="0">
              <a:sym typeface="Wingdings" panose="05000000000000000000" pitchFamily="2" charset="2"/>
            </a:endParaRPr>
          </a:p>
          <a:p>
            <a:r>
              <a:rPr lang="fr-FR" sz="1600" b="1" i="1" dirty="0">
                <a:sym typeface="Wingdings" panose="05000000000000000000" pitchFamily="2" charset="2"/>
              </a:rPr>
              <a:t>Un bâtiment type hangar </a:t>
            </a:r>
            <a:r>
              <a:rPr lang="fr-FR" sz="1600" dirty="0">
                <a:sym typeface="Wingdings" panose="05000000000000000000" pitchFamily="2" charset="2"/>
              </a:rPr>
              <a:t>de 500m² acquis par Foncière </a:t>
            </a:r>
          </a:p>
          <a:p>
            <a:endParaRPr lang="fr-FR" sz="1600" dirty="0">
              <a:sym typeface="Wingdings" panose="05000000000000000000" pitchFamily="2" charset="2"/>
            </a:endParaRPr>
          </a:p>
          <a:p>
            <a:r>
              <a:rPr lang="fr-FR" sz="1600" b="1" i="1" dirty="0">
                <a:sym typeface="Wingdings" panose="05000000000000000000" pitchFamily="2" charset="2"/>
              </a:rPr>
              <a:t>Logement</a:t>
            </a:r>
            <a:r>
              <a:rPr lang="fr-FR" sz="1600" dirty="0">
                <a:sym typeface="Wingdings" panose="05000000000000000000" pitchFamily="2" charset="2"/>
              </a:rPr>
              <a:t> les agriculteurs achètent en propre les parcelles sur lesquelles se trouvent aujourd’hui des pavillons </a:t>
            </a:r>
          </a:p>
          <a:p>
            <a:endParaRPr lang="fr-FR" sz="1600" dirty="0">
              <a:sym typeface="Wingdings" panose="05000000000000000000" pitchFamily="2" charset="2"/>
            </a:endParaRPr>
          </a:p>
          <a:p>
            <a:r>
              <a:rPr lang="fr-FR" sz="1600" b="1" i="1" dirty="0">
                <a:sym typeface="Wingdings" panose="05000000000000000000" pitchFamily="2" charset="2"/>
              </a:rPr>
              <a:t>Pas de pollution majeur pour l’activité agricole</a:t>
            </a:r>
          </a:p>
          <a:p>
            <a:endParaRPr lang="fr-FR" sz="1600" dirty="0">
              <a:sym typeface="Wingdings" panose="05000000000000000000" pitchFamily="2" charset="2"/>
            </a:endParaRPr>
          </a:p>
          <a:p>
            <a:r>
              <a:rPr lang="fr-FR" sz="1600" b="1" i="1" dirty="0">
                <a:sym typeface="Wingdings" panose="05000000000000000000" pitchFamily="2" charset="2"/>
              </a:rPr>
              <a:t>Travaux</a:t>
            </a:r>
            <a:r>
              <a:rPr lang="fr-FR" sz="1600" b="1" i="1" dirty="0">
                <a:solidFill>
                  <a:srgbClr val="C00000"/>
                </a:solidFill>
                <a:sym typeface="Wingdings" panose="05000000000000000000" pitchFamily="2" charset="2"/>
              </a:rPr>
              <a:t> </a:t>
            </a:r>
          </a:p>
          <a:p>
            <a:pPr marL="557213" lvl="1" indent="-214313">
              <a:buFont typeface="Arial" panose="020B0604020202020204" pitchFamily="34" charset="0"/>
              <a:buChar char="•"/>
            </a:pPr>
            <a:r>
              <a:rPr lang="fr-FR" sz="1600" i="1" dirty="0">
                <a:sym typeface="Wingdings" panose="05000000000000000000" pitchFamily="2" charset="2"/>
              </a:rPr>
              <a:t>Mise en sécurité du bâtiment</a:t>
            </a:r>
          </a:p>
          <a:p>
            <a:pPr marL="557213" lvl="1" indent="-214313">
              <a:buFont typeface="Arial" panose="020B0604020202020204" pitchFamily="34" charset="0"/>
              <a:buChar char="•"/>
            </a:pPr>
            <a:r>
              <a:rPr lang="fr-FR" sz="1600" i="1" dirty="0">
                <a:sym typeface="Wingdings" panose="05000000000000000000" pitchFamily="2" charset="2"/>
              </a:rPr>
              <a:t>Démolition d’un pavillon </a:t>
            </a:r>
          </a:p>
          <a:p>
            <a:pPr marL="557213" lvl="1" indent="-214313">
              <a:buFont typeface="Arial" panose="020B0604020202020204" pitchFamily="34" charset="0"/>
              <a:buChar char="•"/>
            </a:pPr>
            <a:r>
              <a:rPr lang="fr-FR" sz="1600" dirty="0">
                <a:sym typeface="Wingdings" panose="05000000000000000000" pitchFamily="2" charset="2"/>
              </a:rPr>
              <a:t>Remise en état des terres par paysans</a:t>
            </a:r>
          </a:p>
          <a:p>
            <a:pPr marL="214313" indent="-214313">
              <a:buFont typeface="Wingdings" panose="05000000000000000000" pitchFamily="2" charset="2"/>
              <a:buChar char="Ø"/>
            </a:pPr>
            <a:endParaRPr lang="fr-FR" sz="1350" dirty="0"/>
          </a:p>
        </p:txBody>
      </p:sp>
      <p:pic>
        <p:nvPicPr>
          <p:cNvPr id="6" name="Image 2"/>
          <p:cNvPicPr>
            <a:picLocks noChangeAspect="1"/>
          </p:cNvPicPr>
          <p:nvPr/>
        </p:nvPicPr>
        <p:blipFill>
          <a:blip r:embed="rId5"/>
          <a:stretch/>
        </p:blipFill>
        <p:spPr bwMode="auto">
          <a:xfrm>
            <a:off x="13192" y="5949280"/>
            <a:ext cx="9144000" cy="1125537"/>
          </a:xfrm>
          <a:prstGeom prst="rect">
            <a:avLst/>
          </a:prstGeom>
          <a:noFill/>
          <a:ln>
            <a:noFill/>
          </a:ln>
        </p:spPr>
      </p:pic>
    </p:spTree>
    <p:extLst>
      <p:ext uri="{BB962C8B-B14F-4D97-AF65-F5344CB8AC3E}">
        <p14:creationId xmlns:p14="http://schemas.microsoft.com/office/powerpoint/2010/main" val="1085219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TDL_IDF_BD_RV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485" y="14361"/>
            <a:ext cx="912211" cy="123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074696" y="5049"/>
            <a:ext cx="7763256" cy="1200329"/>
          </a:xfrm>
          <a:prstGeom prst="rect">
            <a:avLst/>
          </a:prstGeom>
          <a:noFill/>
        </p:spPr>
        <p:txBody>
          <a:bodyPr wrap="square" rtlCol="0">
            <a:spAutoFit/>
          </a:bodyPr>
          <a:lstStyle/>
          <a:p>
            <a:r>
              <a:rPr lang="fr-FR" sz="2400" b="1" i="1" dirty="0">
                <a:solidFill>
                  <a:srgbClr val="C00000"/>
                </a:solidFill>
              </a:rPr>
              <a:t>Le Bois des Folies - </a:t>
            </a:r>
            <a:r>
              <a:rPr lang="fr-FR" sz="2400" b="1" i="1" dirty="0" err="1">
                <a:solidFill>
                  <a:srgbClr val="C00000"/>
                </a:solidFill>
              </a:rPr>
              <a:t>Chevannes</a:t>
            </a:r>
            <a:r>
              <a:rPr lang="fr-FR" sz="2400" b="1" i="1" dirty="0">
                <a:solidFill>
                  <a:srgbClr val="C00000"/>
                </a:solidFill>
              </a:rPr>
              <a:t> (91)   </a:t>
            </a:r>
            <a:br>
              <a:rPr lang="fr-FR" sz="2400" b="1" i="1" dirty="0">
                <a:solidFill>
                  <a:srgbClr val="C00000"/>
                </a:solidFill>
              </a:rPr>
            </a:br>
            <a:r>
              <a:rPr lang="fr-FR" sz="2400" b="1" i="1" dirty="0">
                <a:solidFill>
                  <a:schemeClr val="accent3">
                    <a:lumMod val="50000"/>
                  </a:schemeClr>
                </a:solidFill>
              </a:rPr>
              <a:t>Le projet agricole : un collectif diversifié de polyculture-élevage</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1" y="1205378"/>
            <a:ext cx="6701097" cy="4743902"/>
          </a:xfrm>
          <a:prstGeom prst="rect">
            <a:avLst/>
          </a:prstGeom>
        </p:spPr>
      </p:pic>
      <p:sp>
        <p:nvSpPr>
          <p:cNvPr id="6" name="ZoneTexte 5"/>
          <p:cNvSpPr txBox="1"/>
          <p:nvPr/>
        </p:nvSpPr>
        <p:spPr>
          <a:xfrm>
            <a:off x="6516216" y="3184060"/>
            <a:ext cx="2592288" cy="2308324"/>
          </a:xfrm>
          <a:prstGeom prst="rect">
            <a:avLst/>
          </a:prstGeom>
          <a:noFill/>
        </p:spPr>
        <p:txBody>
          <a:bodyPr wrap="square" rtlCol="0">
            <a:spAutoFit/>
          </a:bodyPr>
          <a:lstStyle/>
          <a:p>
            <a:r>
              <a:rPr lang="fr-FR" sz="1600" b="1" i="1" dirty="0">
                <a:solidFill>
                  <a:srgbClr val="C00000"/>
                </a:solidFill>
              </a:rPr>
              <a:t>Mise à disposition du foncier  </a:t>
            </a:r>
          </a:p>
          <a:p>
            <a:pPr marL="214313" indent="-214313">
              <a:buFont typeface="Arial" panose="020B0604020202020204" pitchFamily="34" charset="0"/>
              <a:buChar char="•"/>
            </a:pPr>
            <a:r>
              <a:rPr lang="fr-FR" sz="1600" dirty="0"/>
              <a:t>BRE </a:t>
            </a:r>
            <a:r>
              <a:rPr lang="fr-FR" sz="1600" i="1" dirty="0">
                <a:solidFill>
                  <a:srgbClr val="C00000"/>
                </a:solidFill>
              </a:rPr>
              <a:t>à 2 </a:t>
            </a:r>
            <a:r>
              <a:rPr lang="fr-FR" sz="1600" i="1" dirty="0" err="1">
                <a:solidFill>
                  <a:srgbClr val="C00000"/>
                </a:solidFill>
              </a:rPr>
              <a:t>co</a:t>
            </a:r>
            <a:r>
              <a:rPr lang="fr-FR" sz="1600" i="1" dirty="0">
                <a:solidFill>
                  <a:srgbClr val="C00000"/>
                </a:solidFill>
              </a:rPr>
              <a:t>-preneurs</a:t>
            </a:r>
            <a:r>
              <a:rPr lang="fr-FR" sz="1600" dirty="0"/>
              <a:t> sur les terres Foncière </a:t>
            </a:r>
          </a:p>
          <a:p>
            <a:pPr marL="214313" indent="-214313">
              <a:buFont typeface="Arial" panose="020B0604020202020204" pitchFamily="34" charset="0"/>
              <a:buChar char="•"/>
            </a:pPr>
            <a:r>
              <a:rPr lang="fr-FR" sz="1600" dirty="0"/>
              <a:t>15ha de CDCB en BRE pour les éleveurs ovins</a:t>
            </a:r>
          </a:p>
          <a:p>
            <a:pPr marL="214313" indent="-214313">
              <a:buFont typeface="Arial" panose="020B0604020202020204" pitchFamily="34" charset="0"/>
              <a:buChar char="•"/>
            </a:pPr>
            <a:r>
              <a:rPr lang="fr-FR" sz="1600" dirty="0"/>
              <a:t>Reste CDCB en prestation  éleveurs en fonction Plan de gestion</a:t>
            </a:r>
            <a:r>
              <a:rPr lang="fr-FR" sz="1350" dirty="0"/>
              <a:t>.  </a:t>
            </a:r>
          </a:p>
        </p:txBody>
      </p:sp>
      <p:sp>
        <p:nvSpPr>
          <p:cNvPr id="11" name="ZoneTexte 10"/>
          <p:cNvSpPr txBox="1"/>
          <p:nvPr/>
        </p:nvSpPr>
        <p:spPr>
          <a:xfrm>
            <a:off x="6516216" y="1195976"/>
            <a:ext cx="2759528" cy="1284967"/>
          </a:xfrm>
          <a:prstGeom prst="rect">
            <a:avLst/>
          </a:prstGeom>
          <a:noFill/>
        </p:spPr>
        <p:txBody>
          <a:bodyPr wrap="square" rtlCol="0">
            <a:spAutoFit/>
          </a:bodyPr>
          <a:lstStyle/>
          <a:p>
            <a:r>
              <a:rPr lang="fr-FR" sz="1600" b="1" i="1" dirty="0">
                <a:solidFill>
                  <a:srgbClr val="C00000"/>
                </a:solidFill>
              </a:rPr>
              <a:t>2 projets : </a:t>
            </a:r>
          </a:p>
          <a:p>
            <a:pPr marL="214313" indent="-214313">
              <a:buFont typeface="Arial" panose="020B0604020202020204" pitchFamily="34" charset="0"/>
              <a:buChar char="•"/>
            </a:pPr>
            <a:r>
              <a:rPr lang="fr-FR" sz="1600" i="1" dirty="0"/>
              <a:t>Ovins lait : 40ha </a:t>
            </a:r>
          </a:p>
          <a:p>
            <a:pPr marL="214313" indent="-214313">
              <a:buFont typeface="Arial" panose="020B0604020202020204" pitchFamily="34" charset="0"/>
              <a:buChar char="•"/>
            </a:pPr>
            <a:r>
              <a:rPr lang="fr-FR" sz="1600" i="1" dirty="0"/>
              <a:t>Porcs et agneaux plein air : 40 ha</a:t>
            </a:r>
          </a:p>
          <a:p>
            <a:pPr marL="214313" indent="-214313">
              <a:buFont typeface="Arial" panose="020B0604020202020204" pitchFamily="34" charset="0"/>
              <a:buChar char="•"/>
            </a:pPr>
            <a:endParaRPr lang="fr-FR" sz="1350" b="1" i="1" dirty="0">
              <a:solidFill>
                <a:srgbClr val="C00000"/>
              </a:solidFill>
            </a:endParaRPr>
          </a:p>
        </p:txBody>
      </p:sp>
      <p:pic>
        <p:nvPicPr>
          <p:cNvPr id="9" name="Image 2"/>
          <p:cNvPicPr>
            <a:picLocks noChangeAspect="1"/>
          </p:cNvPicPr>
          <p:nvPr/>
        </p:nvPicPr>
        <p:blipFill>
          <a:blip r:embed="rId5"/>
          <a:stretch/>
        </p:blipFill>
        <p:spPr bwMode="auto">
          <a:xfrm>
            <a:off x="13192" y="5949280"/>
            <a:ext cx="9144000" cy="1125537"/>
          </a:xfrm>
          <a:prstGeom prst="rect">
            <a:avLst/>
          </a:prstGeom>
          <a:noFill/>
          <a:ln>
            <a:noFill/>
          </a:ln>
        </p:spPr>
      </p:pic>
    </p:spTree>
    <p:extLst>
      <p:ext uri="{BB962C8B-B14F-4D97-AF65-F5344CB8AC3E}">
        <p14:creationId xmlns:p14="http://schemas.microsoft.com/office/powerpoint/2010/main" val="3276347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Image 2"/>
          <p:cNvPicPr>
            <a:picLocks noChangeAspect="1"/>
          </p:cNvPicPr>
          <p:nvPr/>
        </p:nvPicPr>
        <p:blipFill>
          <a:blip r:embed="rId3"/>
          <a:stretch/>
        </p:blipFill>
        <p:spPr bwMode="auto">
          <a:xfrm>
            <a:off x="13192" y="5949280"/>
            <a:ext cx="9144000" cy="1125537"/>
          </a:xfrm>
          <a:prstGeom prst="rect">
            <a:avLst/>
          </a:prstGeom>
          <a:noFill/>
          <a:ln>
            <a:noFill/>
          </a:ln>
        </p:spPr>
      </p:pic>
      <p:sp>
        <p:nvSpPr>
          <p:cNvPr id="13" name="Rectangle 2"/>
          <p:cNvSpPr/>
          <p:nvPr/>
        </p:nvSpPr>
        <p:spPr bwMode="auto">
          <a:xfrm>
            <a:off x="179872" y="5422978"/>
            <a:ext cx="4835563" cy="822995"/>
          </a:xfrm>
          <a:prstGeom prst="rect">
            <a:avLst/>
          </a:prstGeom>
          <a:ln>
            <a:solidFill>
              <a:srgbClr val="A80000"/>
            </a:solidFill>
            <a:prstDash val="dashDot"/>
          </a:ln>
        </p:spPr>
        <p:txBody>
          <a:bodyPr wrap="square">
            <a:spAutoFit/>
          </a:bodyPr>
          <a:lstStyle/>
          <a:p>
            <a:pPr marL="342900" marR="0" lvl="0" indent="-342900" algn="l" defTabSz="914400">
              <a:lnSpc>
                <a:spcPct val="100000"/>
              </a:lnSpc>
              <a:spcBef>
                <a:spcPts val="200"/>
              </a:spcBef>
              <a:spcAft>
                <a:spcPts val="200"/>
              </a:spcAft>
              <a:buClrTx/>
              <a:buSzTx/>
              <a:buFont typeface="Wingdings"/>
              <a:buChar char="§"/>
              <a:defRPr/>
            </a:pPr>
            <a:r>
              <a:rPr lang="fr-FR" sz="2400" b="0" i="0" u="none" strike="noStrike" cap="none" spc="0">
                <a:ln>
                  <a:noFill/>
                </a:ln>
                <a:solidFill>
                  <a:prstClr val="black"/>
                </a:solidFill>
                <a:latin typeface="Calibri"/>
                <a:cs typeface="Arial"/>
              </a:rPr>
              <a:t>Elevage (brebis et porcs en plein air, transformation fromage)</a:t>
            </a:r>
            <a:endParaRPr/>
          </a:p>
        </p:txBody>
      </p:sp>
      <p:sp>
        <p:nvSpPr>
          <p:cNvPr id="14" name="Rectangle à coins arrondis 13"/>
          <p:cNvSpPr/>
          <p:nvPr/>
        </p:nvSpPr>
        <p:spPr bwMode="auto">
          <a:xfrm>
            <a:off x="6739110" y="4833055"/>
            <a:ext cx="1947689" cy="754476"/>
          </a:xfrm>
          <a:prstGeom prst="roundRect">
            <a:avLst>
              <a:gd name="adj" fmla="val 16667"/>
            </a:avLst>
          </a:prstGeom>
          <a:solidFill>
            <a:srgbClr val="29A729"/>
          </a:solidFill>
          <a:ln>
            <a:noFill/>
          </a:ln>
          <a:effectLst>
            <a:reflection blurRad="6350" stA="52000" endA="300" endPos="35000" dir="21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r>
              <a:rPr lang="fr-FR" sz="4800" b="1" i="0" u="none" strike="noStrike" cap="none" spc="0">
                <a:ln>
                  <a:noFill/>
                </a:ln>
                <a:solidFill>
                  <a:prstClr val="white"/>
                </a:solidFill>
                <a:latin typeface="Calibri"/>
                <a:cs typeface="Arial"/>
              </a:rPr>
              <a:t>74 ha</a:t>
            </a:r>
            <a:endParaRPr/>
          </a:p>
        </p:txBody>
      </p:sp>
      <p:sp>
        <p:nvSpPr>
          <p:cNvPr id="9" name="Titre 1"/>
          <p:cNvSpPr txBox="1"/>
          <p:nvPr/>
        </p:nvSpPr>
        <p:spPr bwMode="auto">
          <a:xfrm>
            <a:off x="179872" y="301980"/>
            <a:ext cx="8761297" cy="1888788"/>
          </a:xfrm>
          <a:prstGeom prst="rect">
            <a:avLst/>
          </a:prstGeom>
        </p:spPr>
        <p:txBody>
          <a:bodyPr>
            <a:noAutofit/>
          </a:bodyPr>
          <a:lstStyle>
            <a:lvl1pPr algn="ctr" defTabSz="914400">
              <a:spcBef>
                <a:spcPts val="0"/>
              </a:spcBef>
              <a:buNone/>
              <a:defRPr sz="4400">
                <a:solidFill>
                  <a:schemeClr val="tx1"/>
                </a:solidFill>
                <a:latin typeface="+mj-lt"/>
                <a:ea typeface="+mj-ea"/>
                <a:cs typeface="+mj-cs"/>
              </a:defRPr>
            </a:lvl1pPr>
          </a:lstStyle>
          <a:p>
            <a:pPr marL="0" marR="0" lvl="0" indent="0" defTabSz="914400">
              <a:lnSpc>
                <a:spcPct val="100000"/>
              </a:lnSpc>
              <a:spcBef>
                <a:spcPts val="0"/>
              </a:spcBef>
              <a:spcAft>
                <a:spcPts val="0"/>
              </a:spcAft>
              <a:buClrTx/>
              <a:buSzTx/>
              <a:buFontTx/>
              <a:buNone/>
              <a:defRPr/>
            </a:pPr>
            <a:r>
              <a:rPr lang="fr-FR" sz="4400" b="1" i="0" u="none" strike="noStrike" cap="none" spc="0" dirty="0" err="1">
                <a:ln>
                  <a:noFill/>
                </a:ln>
                <a:solidFill>
                  <a:schemeClr val="tx1">
                    <a:lumMod val="65000"/>
                    <a:lumOff val="35000"/>
                  </a:schemeClr>
                </a:solidFill>
                <a:latin typeface="Gravur-Condensed"/>
                <a:cs typeface="Arial"/>
              </a:rPr>
              <a:t>Chevannes</a:t>
            </a:r>
            <a:r>
              <a:rPr lang="fr-FR" sz="4400" b="1" i="0" u="none" strike="noStrike" cap="none" spc="0" dirty="0">
                <a:ln>
                  <a:noFill/>
                </a:ln>
                <a:solidFill>
                  <a:schemeClr val="tx1">
                    <a:lumMod val="65000"/>
                    <a:lumOff val="35000"/>
                  </a:schemeClr>
                </a:solidFill>
                <a:latin typeface="Gravur-Condensed"/>
                <a:cs typeface="Arial"/>
              </a:rPr>
              <a:t> – 91</a:t>
            </a:r>
            <a:endParaRPr dirty="0"/>
          </a:p>
          <a:p>
            <a:pPr marL="0" marR="0" lvl="0" indent="0" defTabSz="914400">
              <a:lnSpc>
                <a:spcPct val="100000"/>
              </a:lnSpc>
              <a:spcBef>
                <a:spcPts val="0"/>
              </a:spcBef>
              <a:spcAft>
                <a:spcPts val="0"/>
              </a:spcAft>
              <a:buClrTx/>
              <a:buSzTx/>
              <a:buFontTx/>
              <a:buNone/>
              <a:defRPr/>
            </a:pPr>
            <a:r>
              <a:rPr lang="fr-FR" b="1" dirty="0">
                <a:solidFill>
                  <a:schemeClr val="tx1">
                    <a:lumMod val="65000"/>
                    <a:lumOff val="35000"/>
                  </a:schemeClr>
                </a:solidFill>
                <a:latin typeface="Gravur-Condensed"/>
                <a:cs typeface="Arial"/>
              </a:rPr>
              <a:t>Ferme du Bois des Folies</a:t>
            </a:r>
            <a:r>
              <a:rPr lang="fr-FR" sz="4400" b="1" i="0" u="none" strike="noStrike" cap="none" spc="0" dirty="0">
                <a:ln>
                  <a:noFill/>
                </a:ln>
                <a:solidFill>
                  <a:schemeClr val="tx1">
                    <a:lumMod val="65000"/>
                    <a:lumOff val="35000"/>
                  </a:schemeClr>
                </a:solidFill>
                <a:latin typeface="Gravur-Condensed"/>
                <a:cs typeface="Arial"/>
              </a:rPr>
              <a:t> </a:t>
            </a:r>
            <a:endParaRPr lang="fr-FR" sz="4400" b="1" i="0" u="none" strike="noStrike" cap="none" spc="0" dirty="0">
              <a:ln>
                <a:noFill/>
              </a:ln>
              <a:solidFill>
                <a:schemeClr val="tx1">
                  <a:lumMod val="65000"/>
                  <a:lumOff val="35000"/>
                </a:schemeClr>
              </a:solidFill>
              <a:latin typeface="Calibri"/>
              <a:cs typeface="Arial"/>
            </a:endParaRPr>
          </a:p>
        </p:txBody>
      </p:sp>
      <p:sp>
        <p:nvSpPr>
          <p:cNvPr id="4" name="Espace réservé du numéro de diapositive 3"/>
          <p:cNvSpPr>
            <a:spLocks noGrp="1"/>
          </p:cNvSpPr>
          <p:nvPr>
            <p:ph type="sldNum" sz="quarter" idx="12"/>
          </p:nvPr>
        </p:nvSpPr>
        <p:spPr bwMode="auto"/>
        <p:txBody>
          <a:bodyPr/>
          <a:lstStyle/>
          <a:p>
            <a:pPr>
              <a:defRPr/>
            </a:pPr>
            <a:fld id="{95A332EA-909A-414B-BC7B-E27B0A2B850C}" type="slidenum">
              <a:rPr lang="fr-FR"/>
              <a:t>22</a:t>
            </a:fld>
            <a:endParaRPr lang="fr-FR"/>
          </a:p>
        </p:txBody>
      </p:sp>
      <p:pic>
        <p:nvPicPr>
          <p:cNvPr id="1443124332" name="Image 1443124331"/>
          <p:cNvPicPr>
            <a:picLocks noChangeAspect="1"/>
          </p:cNvPicPr>
          <p:nvPr/>
        </p:nvPicPr>
        <p:blipFill>
          <a:blip r:embed="rId4"/>
          <a:stretch/>
        </p:blipFill>
        <p:spPr bwMode="auto">
          <a:xfrm>
            <a:off x="6150696" y="1854865"/>
            <a:ext cx="2666999" cy="2693668"/>
          </a:xfrm>
          <a:prstGeom prst="rect">
            <a:avLst/>
          </a:prstGeom>
        </p:spPr>
      </p:pic>
      <p:pic>
        <p:nvPicPr>
          <p:cNvPr id="1869251151" name="Image 1869251150"/>
          <p:cNvPicPr>
            <a:picLocks noChangeAspect="1"/>
          </p:cNvPicPr>
          <p:nvPr/>
        </p:nvPicPr>
        <p:blipFill>
          <a:blip r:embed="rId5"/>
          <a:stretch/>
        </p:blipFill>
        <p:spPr bwMode="auto">
          <a:xfrm>
            <a:off x="1932814" y="2650145"/>
            <a:ext cx="4159249" cy="2772833"/>
          </a:xfrm>
          <a:prstGeom prst="rect">
            <a:avLst/>
          </a:prstGeom>
        </p:spPr>
      </p:pic>
      <p:pic>
        <p:nvPicPr>
          <p:cNvPr id="1864660834" name="Image 1864660833"/>
          <p:cNvPicPr>
            <a:picLocks noChangeAspect="1"/>
          </p:cNvPicPr>
          <p:nvPr/>
        </p:nvPicPr>
        <p:blipFill>
          <a:blip r:embed="rId6"/>
          <a:srcRect l="19928" t="19662" r="12500" b="19662"/>
          <a:stretch/>
        </p:blipFill>
        <p:spPr bwMode="auto">
          <a:xfrm>
            <a:off x="125277" y="1854865"/>
            <a:ext cx="2592916" cy="1746249"/>
          </a:xfrm>
          <a:prstGeom prst="rect">
            <a:avLst/>
          </a:prstGeom>
        </p:spPr>
      </p:pic>
    </p:spTree>
    <p:extLst>
      <p:ext uri="{BB962C8B-B14F-4D97-AF65-F5344CB8AC3E}">
        <p14:creationId xmlns:p14="http://schemas.microsoft.com/office/powerpoint/2010/main" val="2376920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re 1"/>
          <p:cNvSpPr txBox="1"/>
          <p:nvPr/>
        </p:nvSpPr>
        <p:spPr bwMode="auto">
          <a:xfrm>
            <a:off x="144196" y="188640"/>
            <a:ext cx="8761297" cy="1406168"/>
          </a:xfrm>
          <a:prstGeom prst="rect">
            <a:avLst/>
          </a:prstGeom>
        </p:spPr>
        <p:txBody>
          <a:bodyPr>
            <a:noAutofit/>
          </a:bodyPr>
          <a:lstStyle>
            <a:lvl1pPr algn="ctr" defTabSz="914400">
              <a:spcBef>
                <a:spcPts val="0"/>
              </a:spcBef>
              <a:buNone/>
              <a:defRPr sz="4400">
                <a:solidFill>
                  <a:schemeClr val="tx1"/>
                </a:solidFill>
                <a:latin typeface="+mj-lt"/>
                <a:ea typeface="+mj-ea"/>
                <a:cs typeface="+mj-cs"/>
              </a:defRPr>
            </a:lvl1pPr>
          </a:lstStyle>
          <a:p>
            <a:pPr marL="0" marR="0" lvl="0" indent="0" defTabSz="914400">
              <a:lnSpc>
                <a:spcPct val="100000"/>
              </a:lnSpc>
              <a:spcBef>
                <a:spcPts val="0"/>
              </a:spcBef>
              <a:spcAft>
                <a:spcPts val="0"/>
              </a:spcAft>
              <a:buClrTx/>
              <a:buSzTx/>
              <a:buFontTx/>
              <a:buNone/>
              <a:defRPr/>
            </a:pPr>
            <a:r>
              <a:rPr lang="fr-FR" sz="2400" b="1" dirty="0">
                <a:solidFill>
                  <a:schemeClr val="tx1">
                    <a:lumMod val="65000"/>
                    <a:lumOff val="35000"/>
                  </a:schemeClr>
                </a:solidFill>
                <a:latin typeface="Gravur-Condensed"/>
                <a:cs typeface="Arial"/>
              </a:rPr>
              <a:t>La ferme du Bois des Folies</a:t>
            </a:r>
          </a:p>
          <a:p>
            <a:pPr marL="0" marR="0" lvl="0" indent="0" defTabSz="914400">
              <a:lnSpc>
                <a:spcPct val="100000"/>
              </a:lnSpc>
              <a:spcBef>
                <a:spcPts val="0"/>
              </a:spcBef>
              <a:spcAft>
                <a:spcPts val="0"/>
              </a:spcAft>
              <a:buClrTx/>
              <a:buSzTx/>
              <a:buFontTx/>
              <a:buNone/>
              <a:defRPr/>
            </a:pPr>
            <a:r>
              <a:rPr lang="fr-FR" sz="2400" b="1" i="0" u="none" strike="noStrike" cap="none" spc="0" dirty="0" err="1">
                <a:ln>
                  <a:noFill/>
                </a:ln>
                <a:solidFill>
                  <a:schemeClr val="tx1">
                    <a:lumMod val="65000"/>
                    <a:lumOff val="35000"/>
                  </a:schemeClr>
                </a:solidFill>
                <a:latin typeface="Gravur-Condensed"/>
                <a:cs typeface="Arial"/>
              </a:rPr>
              <a:t>Chevannes</a:t>
            </a:r>
            <a:r>
              <a:rPr lang="fr-FR" sz="2400" b="1" i="0" u="none" strike="noStrike" cap="none" spc="0" dirty="0">
                <a:ln>
                  <a:noFill/>
                </a:ln>
                <a:solidFill>
                  <a:schemeClr val="tx1">
                    <a:lumMod val="65000"/>
                    <a:lumOff val="35000"/>
                  </a:schemeClr>
                </a:solidFill>
                <a:latin typeface="Gravur-Condensed"/>
                <a:cs typeface="Arial"/>
              </a:rPr>
              <a:t> (91) </a:t>
            </a:r>
            <a:endParaRPr lang="fr-FR" sz="2400" b="1" i="0" u="none" strike="noStrike" cap="none" spc="0" dirty="0">
              <a:ln>
                <a:noFill/>
              </a:ln>
              <a:solidFill>
                <a:schemeClr val="tx1">
                  <a:lumMod val="65000"/>
                  <a:lumOff val="35000"/>
                </a:schemeClr>
              </a:solidFill>
              <a:latin typeface="Calibri"/>
              <a:cs typeface="Arial"/>
            </a:endParaRPr>
          </a:p>
        </p:txBody>
      </p:sp>
      <p:sp>
        <p:nvSpPr>
          <p:cNvPr id="4" name="Espace réservé du numéro de diapositive 3"/>
          <p:cNvSpPr>
            <a:spLocks noGrp="1"/>
          </p:cNvSpPr>
          <p:nvPr>
            <p:ph type="sldNum" sz="quarter" idx="12"/>
          </p:nvPr>
        </p:nvSpPr>
        <p:spPr/>
        <p:txBody>
          <a:bodyPr/>
          <a:lstStyle/>
          <a:p>
            <a:fld id="{95A332EA-909A-414B-BC7B-E27B0A2B850C}" type="slidenum">
              <a:rPr lang="fr-FR" smtClean="0"/>
              <a:pPr/>
              <a:t>23</a:t>
            </a:fld>
            <a:endParaRPr lang="fr-FR"/>
          </a:p>
        </p:txBody>
      </p:sp>
      <p:pic>
        <p:nvPicPr>
          <p:cNvPr id="2" name="Image 1"/>
          <p:cNvPicPr>
            <a:picLocks noChangeAspect="1"/>
          </p:cNvPicPr>
          <p:nvPr/>
        </p:nvPicPr>
        <p:blipFill>
          <a:blip r:embed="rId3"/>
          <a:stretch>
            <a:fillRect/>
          </a:stretch>
        </p:blipFill>
        <p:spPr>
          <a:xfrm>
            <a:off x="13192" y="980728"/>
            <a:ext cx="9110805" cy="5877272"/>
          </a:xfrm>
          <a:prstGeom prst="rect">
            <a:avLst/>
          </a:prstGeom>
        </p:spPr>
      </p:pic>
      <p:pic>
        <p:nvPicPr>
          <p:cNvPr id="6" name="Image 1" descr="TDL_IDF_BD_RV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6" y="188640"/>
            <a:ext cx="912211" cy="123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2"/>
          <p:cNvPicPr>
            <a:picLocks noChangeAspect="1"/>
          </p:cNvPicPr>
          <p:nvPr/>
        </p:nvPicPr>
        <p:blipFill>
          <a:blip r:embed="rId5"/>
          <a:stretch/>
        </p:blipFill>
        <p:spPr bwMode="auto">
          <a:xfrm>
            <a:off x="13192" y="6093296"/>
            <a:ext cx="9144000" cy="981521"/>
          </a:xfrm>
          <a:prstGeom prst="rect">
            <a:avLst/>
          </a:prstGeom>
          <a:noFill/>
          <a:ln>
            <a:noFill/>
          </a:ln>
        </p:spPr>
      </p:pic>
    </p:spTree>
    <p:extLst>
      <p:ext uri="{BB962C8B-B14F-4D97-AF65-F5344CB8AC3E}">
        <p14:creationId xmlns:p14="http://schemas.microsoft.com/office/powerpoint/2010/main" val="3458926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Image 2"/>
          <p:cNvPicPr>
            <a:picLocks noChangeAspect="1"/>
          </p:cNvPicPr>
          <p:nvPr/>
        </p:nvPicPr>
        <p:blipFill>
          <a:blip r:embed="rId3"/>
          <a:stretch/>
        </p:blipFill>
        <p:spPr bwMode="auto">
          <a:xfrm>
            <a:off x="0" y="5831855"/>
            <a:ext cx="9144000" cy="1125537"/>
          </a:xfrm>
          <a:prstGeom prst="rect">
            <a:avLst/>
          </a:prstGeom>
          <a:noFill/>
          <a:ln>
            <a:noFill/>
          </a:ln>
        </p:spPr>
      </p:pic>
      <p:sp>
        <p:nvSpPr>
          <p:cNvPr id="9" name="Rectangle 8"/>
          <p:cNvSpPr/>
          <p:nvPr/>
        </p:nvSpPr>
        <p:spPr bwMode="auto">
          <a:xfrm>
            <a:off x="0" y="-27384"/>
            <a:ext cx="9063364" cy="1261883"/>
          </a:xfrm>
          <a:prstGeom prst="rect">
            <a:avLst/>
          </a:prstGeom>
        </p:spPr>
        <p:txBody>
          <a:bodyPr wrap="square">
            <a:spAutoFit/>
          </a:bodyPr>
          <a:lstStyle/>
          <a:p>
            <a:pPr algn="ctr">
              <a:defRPr/>
            </a:pPr>
            <a:r>
              <a:rPr lang="fr-FR" sz="4400" b="1" dirty="0">
                <a:solidFill>
                  <a:schemeClr val="tx1">
                    <a:lumMod val="65000"/>
                    <a:lumOff val="35000"/>
                  </a:schemeClr>
                </a:solidFill>
                <a:latin typeface="Gravur-Condensed"/>
              </a:rPr>
              <a:t>Chiffres clés en Ile-de-France </a:t>
            </a:r>
            <a:endParaRPr dirty="0"/>
          </a:p>
          <a:p>
            <a:pPr algn="r">
              <a:defRPr/>
            </a:pPr>
            <a:r>
              <a:rPr lang="fr-FR" sz="1600" b="1" dirty="0">
                <a:solidFill>
                  <a:schemeClr val="tx1">
                    <a:lumMod val="65000"/>
                    <a:lumOff val="35000"/>
                  </a:schemeClr>
                </a:solidFill>
                <a:latin typeface="Gravur-Condensed"/>
              </a:rPr>
              <a:t>1</a:t>
            </a:r>
            <a:r>
              <a:rPr lang="fr-FR" sz="1600" b="1" baseline="30000" dirty="0">
                <a:solidFill>
                  <a:schemeClr val="tx1">
                    <a:lumMod val="65000"/>
                    <a:lumOff val="35000"/>
                  </a:schemeClr>
                </a:solidFill>
                <a:latin typeface="Gravur-Condensed"/>
              </a:rPr>
              <a:t>ers</a:t>
            </a:r>
            <a:r>
              <a:rPr lang="fr-FR" sz="1600" b="1" dirty="0">
                <a:solidFill>
                  <a:schemeClr val="tx1">
                    <a:lumMod val="65000"/>
                    <a:lumOff val="35000"/>
                  </a:schemeClr>
                </a:solidFill>
                <a:latin typeface="Gravur-Condensed"/>
              </a:rPr>
              <a:t> résultats recensement agriculture 2020</a:t>
            </a:r>
            <a:endParaRPr dirty="0"/>
          </a:p>
          <a:p>
            <a:pPr algn="r">
              <a:defRPr/>
            </a:pPr>
            <a:r>
              <a:rPr lang="fr-FR" sz="1600" b="1" dirty="0">
                <a:solidFill>
                  <a:schemeClr val="tx1">
                    <a:lumMod val="65000"/>
                    <a:lumOff val="35000"/>
                  </a:schemeClr>
                </a:solidFill>
                <a:latin typeface="Gravur-Condensed"/>
              </a:rPr>
              <a:t>Source www.agreste.agriculture.gouv.fr</a:t>
            </a:r>
            <a:endParaRPr lang="fr-FR" sz="1600" b="1" dirty="0">
              <a:solidFill>
                <a:schemeClr val="tx1">
                  <a:lumMod val="65000"/>
                  <a:lumOff val="35000"/>
                </a:schemeClr>
              </a:solidFill>
            </a:endParaRPr>
          </a:p>
        </p:txBody>
      </p:sp>
      <p:sp>
        <p:nvSpPr>
          <p:cNvPr id="3" name="Espace réservé du numéro de diapositive 2"/>
          <p:cNvSpPr>
            <a:spLocks noGrp="1"/>
          </p:cNvSpPr>
          <p:nvPr>
            <p:ph type="sldNum" sz="quarter" idx="12"/>
          </p:nvPr>
        </p:nvSpPr>
        <p:spPr bwMode="auto">
          <a:xfrm>
            <a:off x="6804248" y="6443660"/>
            <a:ext cx="2133600" cy="365125"/>
          </a:xfrm>
        </p:spPr>
        <p:txBody>
          <a:bodyPr/>
          <a:lstStyle/>
          <a:p>
            <a:pPr>
              <a:defRPr/>
            </a:pPr>
            <a:fld id="{95A332EA-909A-414B-BC7B-E27B0A2B850C}" type="slidenum">
              <a:rPr lang="fr-FR"/>
              <a:t>3</a:t>
            </a:fld>
            <a:endParaRPr lang="fr-FR"/>
          </a:p>
        </p:txBody>
      </p:sp>
      <p:pic>
        <p:nvPicPr>
          <p:cNvPr id="5" name="Image 4"/>
          <p:cNvPicPr>
            <a:picLocks noChangeAspect="1"/>
          </p:cNvPicPr>
          <p:nvPr/>
        </p:nvPicPr>
        <p:blipFill>
          <a:blip r:embed="rId4"/>
          <a:stretch/>
        </p:blipFill>
        <p:spPr bwMode="auto">
          <a:xfrm>
            <a:off x="420347" y="2131266"/>
            <a:ext cx="1619142" cy="1619142"/>
          </a:xfrm>
          <a:prstGeom prst="rect">
            <a:avLst/>
          </a:prstGeom>
        </p:spPr>
      </p:pic>
      <p:sp>
        <p:nvSpPr>
          <p:cNvPr id="6" name="ZoneTexte 5"/>
          <p:cNvSpPr txBox="1"/>
          <p:nvPr/>
        </p:nvSpPr>
        <p:spPr bwMode="auto">
          <a:xfrm>
            <a:off x="2848696" y="2631816"/>
            <a:ext cx="5902517" cy="923330"/>
          </a:xfrm>
          <a:prstGeom prst="rect">
            <a:avLst/>
          </a:prstGeom>
          <a:noFill/>
        </p:spPr>
        <p:txBody>
          <a:bodyPr wrap="square" rtlCol="0">
            <a:spAutoFit/>
          </a:bodyPr>
          <a:lstStyle/>
          <a:p>
            <a:pPr>
              <a:defRPr/>
            </a:pPr>
            <a:r>
              <a:rPr lang="fr-FR" b="1" dirty="0"/>
              <a:t>Nb d’exploitations agricoles </a:t>
            </a:r>
            <a:r>
              <a:rPr lang="fr-FR" dirty="0"/>
              <a:t>:</a:t>
            </a:r>
            <a:endParaRPr dirty="0"/>
          </a:p>
          <a:p>
            <a:pPr marL="285750" indent="-285750">
              <a:buFont typeface="Wingdings"/>
              <a:buChar char="§"/>
              <a:defRPr/>
            </a:pPr>
            <a:r>
              <a:rPr lang="fr-FR" dirty="0"/>
              <a:t>En 1970: </a:t>
            </a:r>
            <a:r>
              <a:rPr lang="fr-FR" b="1" dirty="0"/>
              <a:t>14 000</a:t>
            </a:r>
            <a:endParaRPr dirty="0"/>
          </a:p>
          <a:p>
            <a:pPr marL="285750" indent="-285750">
              <a:buFont typeface="Wingdings"/>
              <a:buChar char="§"/>
              <a:defRPr/>
            </a:pPr>
            <a:r>
              <a:rPr lang="fr-FR" dirty="0"/>
              <a:t>En 2020: </a:t>
            </a:r>
            <a:r>
              <a:rPr lang="fr-FR" b="1" dirty="0"/>
              <a:t>4 425</a:t>
            </a:r>
            <a:r>
              <a:rPr lang="fr-FR" dirty="0"/>
              <a:t>  </a:t>
            </a:r>
            <a:endParaRPr dirty="0"/>
          </a:p>
        </p:txBody>
      </p:sp>
      <p:pic>
        <p:nvPicPr>
          <p:cNvPr id="7" name="Image 6"/>
          <p:cNvPicPr>
            <a:picLocks noChangeAspect="1"/>
          </p:cNvPicPr>
          <p:nvPr/>
        </p:nvPicPr>
        <p:blipFill>
          <a:blip r:embed="rId5"/>
          <a:stretch/>
        </p:blipFill>
        <p:spPr bwMode="auto">
          <a:xfrm>
            <a:off x="528630" y="1261435"/>
            <a:ext cx="1015437" cy="1015437"/>
          </a:xfrm>
          <a:prstGeom prst="rect">
            <a:avLst/>
          </a:prstGeom>
        </p:spPr>
      </p:pic>
      <p:sp>
        <p:nvSpPr>
          <p:cNvPr id="21" name="ZoneTexte 20"/>
          <p:cNvSpPr txBox="1"/>
          <p:nvPr/>
        </p:nvSpPr>
        <p:spPr bwMode="auto">
          <a:xfrm>
            <a:off x="2848696" y="1484784"/>
            <a:ext cx="5995392" cy="923330"/>
          </a:xfrm>
          <a:prstGeom prst="rect">
            <a:avLst/>
          </a:prstGeom>
          <a:noFill/>
        </p:spPr>
        <p:txBody>
          <a:bodyPr wrap="square" rtlCol="0">
            <a:spAutoFit/>
          </a:bodyPr>
          <a:lstStyle/>
          <a:p>
            <a:pPr>
              <a:defRPr/>
            </a:pPr>
            <a:r>
              <a:rPr lang="fr-FR" b="1" dirty="0"/>
              <a:t>Surface agricole utile (SAU):</a:t>
            </a:r>
            <a:endParaRPr dirty="0"/>
          </a:p>
          <a:p>
            <a:pPr marL="285750" indent="-285750">
              <a:buFont typeface="Wingdings"/>
              <a:buChar char="§"/>
              <a:defRPr/>
            </a:pPr>
            <a:r>
              <a:rPr lang="fr-FR" dirty="0"/>
              <a:t>En 1970: 639 000 ha </a:t>
            </a:r>
            <a:endParaRPr dirty="0"/>
          </a:p>
          <a:p>
            <a:pPr marL="285750" indent="-285750">
              <a:buFont typeface="Wingdings"/>
              <a:buChar char="§"/>
              <a:defRPr/>
            </a:pPr>
            <a:r>
              <a:rPr lang="fr-FR" dirty="0"/>
              <a:t>En 2020: 564 000 ha</a:t>
            </a:r>
            <a:endParaRPr dirty="0"/>
          </a:p>
        </p:txBody>
      </p:sp>
      <p:pic>
        <p:nvPicPr>
          <p:cNvPr id="11" name="Image 10"/>
          <p:cNvPicPr>
            <a:picLocks noChangeAspect="1"/>
          </p:cNvPicPr>
          <p:nvPr/>
        </p:nvPicPr>
        <p:blipFill>
          <a:blip r:embed="rId6"/>
          <a:stretch/>
        </p:blipFill>
        <p:spPr bwMode="auto">
          <a:xfrm>
            <a:off x="1893787" y="1928933"/>
            <a:ext cx="786532" cy="786532"/>
          </a:xfrm>
          <a:prstGeom prst="rect">
            <a:avLst/>
          </a:prstGeom>
        </p:spPr>
      </p:pic>
      <p:pic>
        <p:nvPicPr>
          <p:cNvPr id="13" name="Image 12"/>
          <p:cNvPicPr>
            <a:picLocks noChangeAspect="1"/>
          </p:cNvPicPr>
          <p:nvPr/>
        </p:nvPicPr>
        <p:blipFill>
          <a:blip r:embed="rId7"/>
          <a:stretch/>
        </p:blipFill>
        <p:spPr bwMode="auto">
          <a:xfrm>
            <a:off x="1958465" y="4005064"/>
            <a:ext cx="813335" cy="813335"/>
          </a:xfrm>
          <a:prstGeom prst="rect">
            <a:avLst/>
          </a:prstGeom>
        </p:spPr>
      </p:pic>
      <p:sp>
        <p:nvSpPr>
          <p:cNvPr id="23" name="ZoneTexte 22"/>
          <p:cNvSpPr txBox="1"/>
          <p:nvPr/>
        </p:nvSpPr>
        <p:spPr bwMode="auto">
          <a:xfrm>
            <a:off x="3059832" y="3861048"/>
            <a:ext cx="6192688" cy="923330"/>
          </a:xfrm>
          <a:prstGeom prst="rect">
            <a:avLst/>
          </a:prstGeom>
          <a:noFill/>
        </p:spPr>
        <p:txBody>
          <a:bodyPr wrap="square" rtlCol="0">
            <a:spAutoFit/>
          </a:bodyPr>
          <a:lstStyle/>
          <a:p>
            <a:pPr>
              <a:defRPr/>
            </a:pPr>
            <a:r>
              <a:rPr lang="fr-FR" b="1" dirty="0"/>
              <a:t>Moyenne des surfaces des exploitations agricoles </a:t>
            </a:r>
            <a:r>
              <a:rPr lang="fr-FR" dirty="0"/>
              <a:t>:</a:t>
            </a:r>
            <a:endParaRPr dirty="0"/>
          </a:p>
          <a:p>
            <a:pPr marL="285750" indent="-285750">
              <a:buFont typeface="Wingdings"/>
              <a:buChar char="§"/>
              <a:defRPr/>
            </a:pPr>
            <a:r>
              <a:rPr lang="fr-FR" dirty="0"/>
              <a:t>En 1970: </a:t>
            </a:r>
            <a:r>
              <a:rPr lang="fr-FR" b="1" dirty="0"/>
              <a:t>43 ha</a:t>
            </a:r>
            <a:endParaRPr dirty="0"/>
          </a:p>
          <a:p>
            <a:pPr marL="285750" indent="-285750">
              <a:buFont typeface="Wingdings"/>
              <a:buChar char="§"/>
              <a:defRPr/>
            </a:pPr>
            <a:r>
              <a:rPr lang="fr-FR" dirty="0"/>
              <a:t>En 2020: </a:t>
            </a:r>
            <a:r>
              <a:rPr lang="fr-FR" b="1" dirty="0"/>
              <a:t>127 ha</a:t>
            </a:r>
            <a:r>
              <a:rPr lang="fr-FR" dirty="0"/>
              <a:t>  </a:t>
            </a:r>
            <a:endParaRPr dirty="0"/>
          </a:p>
        </p:txBody>
      </p:sp>
      <p:pic>
        <p:nvPicPr>
          <p:cNvPr id="25" name="Image 24"/>
          <p:cNvPicPr>
            <a:picLocks noChangeAspect="1"/>
          </p:cNvPicPr>
          <p:nvPr/>
        </p:nvPicPr>
        <p:blipFill>
          <a:blip r:embed="rId8"/>
          <a:stretch/>
        </p:blipFill>
        <p:spPr bwMode="auto">
          <a:xfrm>
            <a:off x="621958" y="3789040"/>
            <a:ext cx="997337" cy="997337"/>
          </a:xfrm>
          <a:prstGeom prst="rect">
            <a:avLst/>
          </a:prstGeom>
        </p:spPr>
      </p:pic>
      <p:sp>
        <p:nvSpPr>
          <p:cNvPr id="26" name="ZoneTexte 25"/>
          <p:cNvSpPr txBox="1"/>
          <p:nvPr/>
        </p:nvSpPr>
        <p:spPr bwMode="auto">
          <a:xfrm>
            <a:off x="3124200" y="5013176"/>
            <a:ext cx="5968472" cy="1477328"/>
          </a:xfrm>
          <a:prstGeom prst="rect">
            <a:avLst/>
          </a:prstGeom>
          <a:solidFill>
            <a:schemeClr val="bg1"/>
          </a:solidFill>
        </p:spPr>
        <p:txBody>
          <a:bodyPr wrap="square" rtlCol="0">
            <a:spAutoFit/>
          </a:bodyPr>
          <a:lstStyle/>
          <a:p>
            <a:pPr>
              <a:defRPr/>
            </a:pPr>
            <a:r>
              <a:rPr lang="fr-FR" b="1"/>
              <a:t>Essor de l’agriculture biologique en Ile de France </a:t>
            </a:r>
            <a:r>
              <a:rPr lang="fr-FR"/>
              <a:t>:</a:t>
            </a:r>
            <a:endParaRPr/>
          </a:p>
          <a:p>
            <a:pPr marL="285750" indent="-285750">
              <a:buFont typeface="Wingdings"/>
              <a:buChar char="§"/>
              <a:defRPr/>
            </a:pPr>
            <a:r>
              <a:rPr lang="fr-FR" b="1"/>
              <a:t>+ 11% </a:t>
            </a:r>
            <a:r>
              <a:rPr lang="fr-FR"/>
              <a:t>d’exploitations certifiées ou en conversion en 2020 contre 2% en 2010</a:t>
            </a:r>
            <a:endParaRPr/>
          </a:p>
          <a:p>
            <a:pPr marL="285750" indent="-285750">
              <a:buFont typeface="Wingdings"/>
              <a:buChar char="§"/>
              <a:defRPr/>
            </a:pPr>
            <a:r>
              <a:rPr lang="fr-FR"/>
              <a:t>Productions concernées : fruits, légumes, laits, œufs et volailles</a:t>
            </a:r>
            <a:endParaRPr/>
          </a:p>
        </p:txBody>
      </p:sp>
      <p:pic>
        <p:nvPicPr>
          <p:cNvPr id="27" name="Image 26"/>
          <p:cNvPicPr>
            <a:picLocks noChangeAspect="1"/>
          </p:cNvPicPr>
          <p:nvPr/>
        </p:nvPicPr>
        <p:blipFill>
          <a:blip r:embed="rId7"/>
          <a:stretch/>
        </p:blipFill>
        <p:spPr bwMode="auto">
          <a:xfrm>
            <a:off x="1970354" y="5170304"/>
            <a:ext cx="813335" cy="813335"/>
          </a:xfrm>
          <a:prstGeom prst="rect">
            <a:avLst/>
          </a:prstGeom>
        </p:spPr>
      </p:pic>
      <p:pic>
        <p:nvPicPr>
          <p:cNvPr id="28" name="Image 27"/>
          <p:cNvPicPr>
            <a:picLocks noChangeAspect="1"/>
          </p:cNvPicPr>
          <p:nvPr/>
        </p:nvPicPr>
        <p:blipFill>
          <a:blip r:embed="rId9"/>
          <a:stretch/>
        </p:blipFill>
        <p:spPr bwMode="auto">
          <a:xfrm>
            <a:off x="714691" y="5085184"/>
            <a:ext cx="853919" cy="85391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2"/>
          <p:cNvPicPr>
            <a:picLocks noChangeAspect="1"/>
          </p:cNvPicPr>
          <p:nvPr/>
        </p:nvPicPr>
        <p:blipFill>
          <a:blip r:embed="rId3"/>
          <a:stretch/>
        </p:blipFill>
        <p:spPr bwMode="auto">
          <a:xfrm>
            <a:off x="-940" y="5757721"/>
            <a:ext cx="9144000" cy="1125537"/>
          </a:xfrm>
          <a:prstGeom prst="rect">
            <a:avLst/>
          </a:prstGeom>
          <a:noFill/>
          <a:ln>
            <a:noFill/>
          </a:ln>
        </p:spPr>
      </p:pic>
      <p:sp>
        <p:nvSpPr>
          <p:cNvPr id="10" name="Titre 1"/>
          <p:cNvSpPr txBox="1"/>
          <p:nvPr/>
        </p:nvSpPr>
        <p:spPr bwMode="auto">
          <a:xfrm>
            <a:off x="107504" y="260649"/>
            <a:ext cx="8855429" cy="725580"/>
          </a:xfrm>
          <a:prstGeom prst="rect">
            <a:avLst/>
          </a:prstGeom>
        </p:spPr>
        <p:txBody>
          <a:bodyPr>
            <a:noAutofit/>
          </a:bodyPr>
          <a:lstStyle>
            <a:lvl1pPr algn="ctr" defTabSz="914400">
              <a:spcBef>
                <a:spcPts val="0"/>
              </a:spcBef>
              <a:buNone/>
              <a:defRPr sz="4400">
                <a:solidFill>
                  <a:schemeClr val="tx1"/>
                </a:solidFill>
                <a:latin typeface="+mj-lt"/>
                <a:ea typeface="+mj-ea"/>
                <a:cs typeface="+mj-cs"/>
              </a:defRPr>
            </a:lvl1pPr>
          </a:lstStyle>
          <a:p>
            <a:pPr>
              <a:defRPr/>
            </a:pPr>
            <a:r>
              <a:rPr lang="fr-FR" sz="3200" b="1" dirty="0">
                <a:solidFill>
                  <a:schemeClr val="tx1">
                    <a:lumMod val="65000"/>
                    <a:lumOff val="35000"/>
                  </a:schemeClr>
                </a:solidFill>
                <a:latin typeface="Gravur-Condensed"/>
              </a:rPr>
              <a:t>L’AGRICULTURE FRANCILIENNE</a:t>
            </a:r>
            <a:endParaRPr lang="fr-FR" sz="3200" b="1" dirty="0">
              <a:solidFill>
                <a:schemeClr val="tx1">
                  <a:lumMod val="65000"/>
                  <a:lumOff val="35000"/>
                </a:schemeClr>
              </a:solidFill>
            </a:endParaRPr>
          </a:p>
        </p:txBody>
      </p:sp>
      <p:sp>
        <p:nvSpPr>
          <p:cNvPr id="5" name="Espace réservé du numéro de diapositive 4"/>
          <p:cNvSpPr>
            <a:spLocks noGrp="1"/>
          </p:cNvSpPr>
          <p:nvPr>
            <p:ph type="sldNum" sz="quarter" idx="12"/>
          </p:nvPr>
        </p:nvSpPr>
        <p:spPr bwMode="auto"/>
        <p:txBody>
          <a:bodyPr/>
          <a:lstStyle/>
          <a:p>
            <a:pPr>
              <a:defRPr/>
            </a:pPr>
            <a:fld id="{95A332EA-909A-414B-BC7B-E27B0A2B850C}" type="slidenum">
              <a:rPr lang="fr-FR"/>
              <a:t>4</a:t>
            </a:fld>
            <a:endParaRPr lang="fr-FR"/>
          </a:p>
        </p:txBody>
      </p:sp>
      <p:sp>
        <p:nvSpPr>
          <p:cNvPr id="3" name="ZoneTexte 2"/>
          <p:cNvSpPr txBox="1"/>
          <p:nvPr/>
        </p:nvSpPr>
        <p:spPr bwMode="auto">
          <a:xfrm>
            <a:off x="395536" y="1574908"/>
            <a:ext cx="8352928" cy="830997"/>
          </a:xfrm>
          <a:prstGeom prst="rect">
            <a:avLst/>
          </a:prstGeom>
          <a:noFill/>
        </p:spPr>
        <p:txBody>
          <a:bodyPr wrap="square" rtlCol="0">
            <a:spAutoFit/>
          </a:bodyPr>
          <a:lstStyle/>
          <a:p>
            <a:pPr marL="285750" indent="-285750">
              <a:buFont typeface="Wingdings"/>
              <a:buChar char="§"/>
              <a:defRPr/>
            </a:pPr>
            <a:endParaRPr lang="fr-FR" sz="2400" dirty="0"/>
          </a:p>
          <a:p>
            <a:pPr marL="285750" indent="-285750">
              <a:buFont typeface="Wingdings"/>
              <a:buChar char="§"/>
              <a:defRPr/>
            </a:pPr>
            <a:endParaRPr lang="fr-FR" sz="2400" dirty="0"/>
          </a:p>
        </p:txBody>
      </p:sp>
      <p:pic>
        <p:nvPicPr>
          <p:cNvPr id="4" name="Image 3"/>
          <p:cNvPicPr>
            <a:picLocks noChangeAspect="1"/>
          </p:cNvPicPr>
          <p:nvPr/>
        </p:nvPicPr>
        <p:blipFill>
          <a:blip r:embed="rId4"/>
          <a:stretch>
            <a:fillRect/>
          </a:stretch>
        </p:blipFill>
        <p:spPr>
          <a:xfrm>
            <a:off x="828676" y="1006056"/>
            <a:ext cx="7413083" cy="4751665"/>
          </a:xfrm>
          <a:prstGeom prst="rect">
            <a:avLst/>
          </a:prstGeom>
        </p:spPr>
      </p:pic>
    </p:spTree>
    <p:extLst>
      <p:ext uri="{BB962C8B-B14F-4D97-AF65-F5344CB8AC3E}">
        <p14:creationId xmlns:p14="http://schemas.microsoft.com/office/powerpoint/2010/main" val="4035005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2"/>
          <p:cNvPicPr>
            <a:picLocks noChangeAspect="1"/>
          </p:cNvPicPr>
          <p:nvPr/>
        </p:nvPicPr>
        <p:blipFill>
          <a:blip r:embed="rId3"/>
          <a:stretch/>
        </p:blipFill>
        <p:spPr bwMode="auto">
          <a:xfrm>
            <a:off x="-940" y="5757721"/>
            <a:ext cx="9144000" cy="1125537"/>
          </a:xfrm>
          <a:prstGeom prst="rect">
            <a:avLst/>
          </a:prstGeom>
          <a:noFill/>
          <a:ln>
            <a:noFill/>
          </a:ln>
        </p:spPr>
      </p:pic>
      <p:sp>
        <p:nvSpPr>
          <p:cNvPr id="10" name="Titre 1"/>
          <p:cNvSpPr txBox="1"/>
          <p:nvPr/>
        </p:nvSpPr>
        <p:spPr bwMode="auto">
          <a:xfrm>
            <a:off x="107504" y="260649"/>
            <a:ext cx="8855429" cy="725580"/>
          </a:xfrm>
          <a:prstGeom prst="rect">
            <a:avLst/>
          </a:prstGeom>
        </p:spPr>
        <p:txBody>
          <a:bodyPr>
            <a:noAutofit/>
          </a:bodyPr>
          <a:lstStyle>
            <a:lvl1pPr algn="ctr" defTabSz="914400">
              <a:spcBef>
                <a:spcPts val="0"/>
              </a:spcBef>
              <a:buNone/>
              <a:defRPr sz="4400">
                <a:solidFill>
                  <a:schemeClr val="tx1"/>
                </a:solidFill>
                <a:latin typeface="+mj-lt"/>
                <a:ea typeface="+mj-ea"/>
                <a:cs typeface="+mj-cs"/>
              </a:defRPr>
            </a:lvl1pPr>
          </a:lstStyle>
          <a:p>
            <a:pPr>
              <a:defRPr/>
            </a:pPr>
            <a:r>
              <a:rPr lang="fr-FR" sz="3600" b="1" dirty="0">
                <a:solidFill>
                  <a:schemeClr val="tx1">
                    <a:lumMod val="65000"/>
                    <a:lumOff val="35000"/>
                  </a:schemeClr>
                </a:solidFill>
                <a:latin typeface="Gravur-Condensed"/>
              </a:rPr>
              <a:t>Le marché foncier agricole en IDF</a:t>
            </a:r>
          </a:p>
          <a:p>
            <a:pPr>
              <a:defRPr/>
            </a:pPr>
            <a:r>
              <a:rPr lang="fr-FR" sz="3600" b="1" dirty="0">
                <a:solidFill>
                  <a:schemeClr val="tx1">
                    <a:lumMod val="65000"/>
                    <a:lumOff val="35000"/>
                  </a:schemeClr>
                </a:solidFill>
                <a:latin typeface="Gravur-Condensed"/>
              </a:rPr>
              <a:t>en 2020</a:t>
            </a:r>
            <a:endParaRPr lang="fr-FR" sz="3600" b="1" dirty="0">
              <a:solidFill>
                <a:schemeClr val="tx1">
                  <a:lumMod val="65000"/>
                  <a:lumOff val="35000"/>
                </a:schemeClr>
              </a:solidFill>
            </a:endParaRPr>
          </a:p>
        </p:txBody>
      </p:sp>
      <p:sp>
        <p:nvSpPr>
          <p:cNvPr id="5" name="Espace réservé du numéro de diapositive 4"/>
          <p:cNvSpPr>
            <a:spLocks noGrp="1"/>
          </p:cNvSpPr>
          <p:nvPr>
            <p:ph type="sldNum" sz="quarter" idx="12"/>
          </p:nvPr>
        </p:nvSpPr>
        <p:spPr bwMode="auto"/>
        <p:txBody>
          <a:bodyPr/>
          <a:lstStyle/>
          <a:p>
            <a:pPr>
              <a:defRPr/>
            </a:pPr>
            <a:fld id="{95A332EA-909A-414B-BC7B-E27B0A2B850C}" type="slidenum">
              <a:rPr lang="fr-FR"/>
              <a:t>5</a:t>
            </a:fld>
            <a:endParaRPr lang="fr-FR"/>
          </a:p>
        </p:txBody>
      </p:sp>
      <p:sp>
        <p:nvSpPr>
          <p:cNvPr id="3" name="ZoneTexte 2"/>
          <p:cNvSpPr txBox="1"/>
          <p:nvPr/>
        </p:nvSpPr>
        <p:spPr bwMode="auto">
          <a:xfrm>
            <a:off x="1475656" y="1520690"/>
            <a:ext cx="7057724" cy="461665"/>
          </a:xfrm>
          <a:prstGeom prst="rect">
            <a:avLst/>
          </a:prstGeom>
          <a:noFill/>
        </p:spPr>
        <p:txBody>
          <a:bodyPr wrap="square" rtlCol="0">
            <a:spAutoFit/>
          </a:bodyPr>
          <a:lstStyle/>
          <a:p>
            <a:pPr>
              <a:defRPr/>
            </a:pPr>
            <a:r>
              <a:rPr lang="fr-FR" sz="2400" b="1" dirty="0"/>
              <a:t>SAU total </a:t>
            </a:r>
            <a:r>
              <a:rPr lang="fr-FR" sz="2400" b="1" dirty="0" err="1"/>
              <a:t>IdF</a:t>
            </a:r>
            <a:r>
              <a:rPr lang="fr-FR" sz="2400" b="1" dirty="0"/>
              <a:t> = 583 336 ha</a:t>
            </a:r>
          </a:p>
        </p:txBody>
      </p:sp>
      <p:graphicFrame>
        <p:nvGraphicFramePr>
          <p:cNvPr id="11" name="Tableau 10">
            <a:extLst>
              <a:ext uri="{FF2B5EF4-FFF2-40B4-BE49-F238E27FC236}">
                <a16:creationId xmlns:a16="http://schemas.microsoft.com/office/drawing/2014/main" id="{405949F5-9DC7-46E0-A8F5-8B2483E96742}"/>
              </a:ext>
            </a:extLst>
          </p:cNvPr>
          <p:cNvGraphicFramePr>
            <a:graphicFrameLocks noGrp="1"/>
          </p:cNvGraphicFramePr>
          <p:nvPr>
            <p:extLst>
              <p:ext uri="{D42A27DB-BD31-4B8C-83A1-F6EECF244321}">
                <p14:modId xmlns:p14="http://schemas.microsoft.com/office/powerpoint/2010/main" val="20574441"/>
              </p:ext>
            </p:extLst>
          </p:nvPr>
        </p:nvGraphicFramePr>
        <p:xfrm>
          <a:off x="1547664" y="2144138"/>
          <a:ext cx="6336704" cy="3912897"/>
        </p:xfrm>
        <a:graphic>
          <a:graphicData uri="http://schemas.openxmlformats.org/drawingml/2006/table">
            <a:tbl>
              <a:tblPr/>
              <a:tblGrid>
                <a:gridCol w="2376263">
                  <a:extLst>
                    <a:ext uri="{9D8B030D-6E8A-4147-A177-3AD203B41FA5}">
                      <a16:colId xmlns:a16="http://schemas.microsoft.com/office/drawing/2014/main" val="861309297"/>
                    </a:ext>
                  </a:extLst>
                </a:gridCol>
                <a:gridCol w="1690274">
                  <a:extLst>
                    <a:ext uri="{9D8B030D-6E8A-4147-A177-3AD203B41FA5}">
                      <a16:colId xmlns:a16="http://schemas.microsoft.com/office/drawing/2014/main" val="1859288078"/>
                    </a:ext>
                  </a:extLst>
                </a:gridCol>
                <a:gridCol w="1437280">
                  <a:extLst>
                    <a:ext uri="{9D8B030D-6E8A-4147-A177-3AD203B41FA5}">
                      <a16:colId xmlns:a16="http://schemas.microsoft.com/office/drawing/2014/main" val="2833031885"/>
                    </a:ext>
                  </a:extLst>
                </a:gridCol>
                <a:gridCol w="832887">
                  <a:extLst>
                    <a:ext uri="{9D8B030D-6E8A-4147-A177-3AD203B41FA5}">
                      <a16:colId xmlns:a16="http://schemas.microsoft.com/office/drawing/2014/main" val="2256642961"/>
                    </a:ext>
                  </a:extLst>
                </a:gridCol>
              </a:tblGrid>
              <a:tr h="546631">
                <a:tc rowSpan="2">
                  <a:txBody>
                    <a:bodyPr/>
                    <a:lstStyle/>
                    <a:p>
                      <a:pPr algn="ctr" fontAlgn="ctr"/>
                      <a:r>
                        <a:rPr lang="fr-FR" sz="2200" b="1" i="0" u="none" strike="noStrike" dirty="0">
                          <a:solidFill>
                            <a:srgbClr val="000000"/>
                          </a:solidFill>
                          <a:effectLst/>
                          <a:latin typeface="Calibri" panose="020F0502020204030204" pitchFamily="34" charset="0"/>
                          <a:cs typeface="Calibri" panose="020F0502020204030204" pitchFamily="34" charset="0"/>
                        </a:rPr>
                        <a:t>Marché Foncier agricole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rowSpan="2">
                  <a:txBody>
                    <a:bodyPr/>
                    <a:lstStyle/>
                    <a:p>
                      <a:pPr algn="ctr" fontAlgn="ctr"/>
                      <a:r>
                        <a:rPr lang="fr-FR" sz="2200" b="1" i="0" u="none" strike="noStrike" dirty="0">
                          <a:solidFill>
                            <a:schemeClr val="tx1">
                              <a:lumMod val="95000"/>
                              <a:lumOff val="5000"/>
                            </a:schemeClr>
                          </a:solidFill>
                          <a:effectLst/>
                          <a:latin typeface="Calibri" panose="020F0502020204030204" pitchFamily="34" charset="0"/>
                          <a:cs typeface="Calibri" panose="020F0502020204030204" pitchFamily="34" charset="0"/>
                        </a:rPr>
                        <a:t>7 679 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fr-FR" sz="2200" b="1" i="0" u="none" strike="noStrike" dirty="0">
                          <a:solidFill>
                            <a:srgbClr val="000000"/>
                          </a:solidFill>
                          <a:effectLst/>
                          <a:latin typeface="Calibri" panose="020F0502020204030204" pitchFamily="34" charset="0"/>
                          <a:cs typeface="Calibri" panose="020F0502020204030204" pitchFamily="34" charset="0"/>
                        </a:rPr>
                        <a:t>libre</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fr-FR" sz="2200" b="1" i="0" u="none" strike="noStrike" dirty="0">
                          <a:solidFill>
                            <a:srgbClr val="000000"/>
                          </a:solidFill>
                          <a:effectLst/>
                          <a:latin typeface="Calibri" panose="020F0502020204030204" pitchFamily="34" charset="0"/>
                          <a:cs typeface="Calibri" panose="020F0502020204030204" pitchFamily="34" charset="0"/>
                        </a:rPr>
                        <a:t>2 259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656573566"/>
                  </a:ext>
                </a:extLst>
              </a:tr>
              <a:tr h="546631">
                <a:tc vMerge="1">
                  <a:txBody>
                    <a:bodyPr/>
                    <a:lstStyle/>
                    <a:p>
                      <a:endParaRPr lang="fr-FR"/>
                    </a:p>
                  </a:txBody>
                  <a:tcPr/>
                </a:tc>
                <a:tc vMerge="1">
                  <a:txBody>
                    <a:bodyPr/>
                    <a:lstStyle/>
                    <a:p>
                      <a:endParaRPr lang="fr-FR"/>
                    </a:p>
                  </a:txBody>
                  <a:tcPr/>
                </a:tc>
                <a:tc>
                  <a:txBody>
                    <a:bodyPr/>
                    <a:lstStyle/>
                    <a:p>
                      <a:pPr algn="ctr" fontAlgn="ctr"/>
                      <a:r>
                        <a:rPr lang="fr-FR" sz="2200" b="1" i="0" u="none" strike="noStrike" dirty="0">
                          <a:solidFill>
                            <a:srgbClr val="000000"/>
                          </a:solidFill>
                          <a:effectLst/>
                          <a:latin typeface="Calibri" panose="020F0502020204030204" pitchFamily="34" charset="0"/>
                          <a:cs typeface="Calibri" panose="020F0502020204030204" pitchFamily="34" charset="0"/>
                        </a:rPr>
                        <a:t>occupé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fr-FR" sz="2200" b="1" i="0" u="none" strike="noStrike" dirty="0">
                          <a:solidFill>
                            <a:srgbClr val="000000"/>
                          </a:solidFill>
                          <a:effectLst/>
                          <a:latin typeface="Calibri" panose="020F0502020204030204" pitchFamily="34" charset="0"/>
                          <a:cs typeface="Calibri" panose="020F0502020204030204" pitchFamily="34" charset="0"/>
                        </a:rPr>
                        <a:t>5 420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018894596"/>
                  </a:ext>
                </a:extLst>
              </a:tr>
              <a:tr h="546631">
                <a:tc rowSpan="2">
                  <a:txBody>
                    <a:bodyPr/>
                    <a:lstStyle/>
                    <a:p>
                      <a:pPr algn="ctr" fontAlgn="ctr"/>
                      <a:r>
                        <a:rPr lang="fr-FR" sz="2200" b="1" i="0" u="none" strike="noStrike" dirty="0">
                          <a:solidFill>
                            <a:srgbClr val="800000"/>
                          </a:solidFill>
                          <a:effectLst/>
                          <a:latin typeface="Calibri" panose="020F0502020204030204" pitchFamily="34" charset="0"/>
                          <a:cs typeface="Calibri" panose="020F0502020204030204" pitchFamily="34" charset="0"/>
                        </a:rPr>
                        <a:t>Marché sociétaire agricole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fr-FR" sz="2200" b="1" i="0" u="none" strike="noStrike" dirty="0">
                          <a:solidFill>
                            <a:srgbClr val="800000"/>
                          </a:solidFill>
                          <a:effectLst/>
                          <a:latin typeface="Calibri" panose="020F0502020204030204" pitchFamily="34" charset="0"/>
                          <a:cs typeface="Calibri" panose="020F0502020204030204" pitchFamily="34" charset="0"/>
                        </a:rPr>
                        <a:t>25 784 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2200" b="1" i="0" u="none" strike="noStrike" dirty="0">
                          <a:solidFill>
                            <a:srgbClr val="000000"/>
                          </a:solidFill>
                          <a:effectLst/>
                          <a:latin typeface="Calibri" panose="020F0502020204030204" pitchFamily="34" charset="0"/>
                          <a:cs typeface="Calibri" panose="020F0502020204030204" pitchFamily="34" charset="0"/>
                        </a:rPr>
                        <a:t>familial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2200" b="1" i="0" u="none" strike="noStrike" dirty="0">
                          <a:solidFill>
                            <a:srgbClr val="000000"/>
                          </a:solidFill>
                          <a:effectLst/>
                          <a:latin typeface="Calibri" panose="020F0502020204030204" pitchFamily="34" charset="0"/>
                          <a:cs typeface="Calibri" panose="020F0502020204030204" pitchFamily="34" charset="0"/>
                        </a:rPr>
                        <a:t>18 050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89657543"/>
                  </a:ext>
                </a:extLst>
              </a:tr>
              <a:tr h="1105890">
                <a:tc vMerge="1">
                  <a:txBody>
                    <a:bodyPr/>
                    <a:lstStyle/>
                    <a:p>
                      <a:endParaRPr lang="fr-FR"/>
                    </a:p>
                  </a:txBody>
                  <a:tcPr/>
                </a:tc>
                <a:tc vMerge="1">
                  <a:txBody>
                    <a:bodyPr/>
                    <a:lstStyle/>
                    <a:p>
                      <a:endParaRPr lang="fr-FR"/>
                    </a:p>
                  </a:txBody>
                  <a:tcPr/>
                </a:tc>
                <a:tc>
                  <a:txBody>
                    <a:bodyPr/>
                    <a:lstStyle/>
                    <a:p>
                      <a:pPr algn="ctr" fontAlgn="ctr"/>
                      <a:r>
                        <a:rPr lang="fr-FR" sz="2200" b="1" i="0" u="none" strike="noStrike" dirty="0">
                          <a:solidFill>
                            <a:srgbClr val="800000"/>
                          </a:solidFill>
                          <a:effectLst/>
                          <a:latin typeface="Calibri" panose="020F0502020204030204" pitchFamily="34" charset="0"/>
                          <a:cs typeface="Calibri" panose="020F0502020204030204" pitchFamily="34" charset="0"/>
                        </a:rPr>
                        <a:t>non familial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2200" b="1" i="0" u="none" strike="noStrike" dirty="0">
                          <a:solidFill>
                            <a:srgbClr val="800000"/>
                          </a:solidFill>
                          <a:effectLst/>
                          <a:latin typeface="Calibri" panose="020F0502020204030204" pitchFamily="34" charset="0"/>
                          <a:cs typeface="Calibri" panose="020F0502020204030204" pitchFamily="34" charset="0"/>
                        </a:rPr>
                        <a:t>7 734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13728250"/>
                  </a:ext>
                </a:extLst>
              </a:tr>
              <a:tr h="1167114">
                <a:tc>
                  <a:txBody>
                    <a:bodyPr/>
                    <a:lstStyle/>
                    <a:p>
                      <a:pPr algn="ctr" fontAlgn="ctr"/>
                      <a:r>
                        <a:rPr lang="fr-FR" sz="2200" b="1" i="0" u="none" strike="noStrike" dirty="0">
                          <a:solidFill>
                            <a:srgbClr val="800000"/>
                          </a:solidFill>
                          <a:effectLst/>
                          <a:latin typeface="Calibri" panose="020F0502020204030204" pitchFamily="34" charset="0"/>
                          <a:cs typeface="Calibri" panose="020F0502020204030204" pitchFamily="34" charset="0"/>
                        </a:rPr>
                        <a:t>Acquisitions SAFER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2200" b="1" i="0" u="none" strike="noStrike" dirty="0">
                          <a:solidFill>
                            <a:srgbClr val="800000"/>
                          </a:solidFill>
                          <a:effectLst/>
                          <a:latin typeface="Calibri" panose="020F0502020204030204" pitchFamily="34" charset="0"/>
                          <a:cs typeface="Calibri" panose="020F0502020204030204" pitchFamily="34" charset="0"/>
                        </a:rPr>
                        <a:t>1012 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0" marR="0" indent="0" algn="ctr" defTabSz="914400" eaLnBrk="1" fontAlgn="ctr" latinLnBrk="0" hangingPunct="1">
                        <a:lnSpc>
                          <a:spcPct val="100000"/>
                        </a:lnSpc>
                        <a:spcBef>
                          <a:spcPts val="0"/>
                        </a:spcBef>
                        <a:spcAft>
                          <a:spcPts val="0"/>
                        </a:spcAft>
                        <a:buClrTx/>
                        <a:buSzTx/>
                        <a:buFontTx/>
                        <a:buNone/>
                        <a:tabLst/>
                        <a:defRPr/>
                      </a:pPr>
                      <a:endParaRPr lang="fr-FR" sz="1400" b="0" i="0" u="none" strike="noStrike" dirty="0">
                        <a:solidFill>
                          <a:srgbClr val="000000"/>
                        </a:solidFill>
                        <a:effectLst/>
                        <a:latin typeface="Calibri" panose="020F0502020204030204" pitchFamily="34" charset="0"/>
                        <a:cs typeface="Calibri" panose="020F0502020204030204" pitchFamily="34" charset="0"/>
                      </a:endParaRPr>
                    </a:p>
                    <a:p>
                      <a:pPr marL="0" marR="0" indent="0" algn="ctr" defTabSz="914400" eaLnBrk="1" fontAlgn="ctr" latinLnBrk="0" hangingPunct="1">
                        <a:lnSpc>
                          <a:spcPct val="100000"/>
                        </a:lnSpc>
                        <a:spcBef>
                          <a:spcPts val="0"/>
                        </a:spcBef>
                        <a:spcAft>
                          <a:spcPts val="0"/>
                        </a:spcAft>
                        <a:buClrTx/>
                        <a:buSzTx/>
                        <a:buFontTx/>
                        <a:buNone/>
                        <a:tabLst/>
                        <a:defRPr/>
                      </a:pPr>
                      <a:endParaRPr lang="fr-FR" sz="1400" b="0" i="0" u="none" strike="noStrike" dirty="0">
                        <a:solidFill>
                          <a:srgbClr val="000000"/>
                        </a:solidFill>
                        <a:effectLst/>
                        <a:latin typeface="Calibri" panose="020F0502020204030204" pitchFamily="34" charset="0"/>
                        <a:cs typeface="Calibri" panose="020F0502020204030204" pitchFamily="34" charset="0"/>
                      </a:endParaRPr>
                    </a:p>
                    <a:p>
                      <a:pPr marL="0" marR="0" indent="0" algn="ctr" defTabSz="914400" eaLnBrk="1" fontAlgn="ctr"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Calibri" panose="020F0502020204030204" pitchFamily="34" charset="0"/>
                          <a:cs typeface="Calibri" panose="020F0502020204030204" pitchFamily="34" charset="0"/>
                        </a:rPr>
                        <a:t>Source SAFER</a:t>
                      </a:r>
                    </a:p>
                    <a:p>
                      <a:pPr algn="ctr" fontAlgn="ctr"/>
                      <a:endParaRPr lang="fr-FR"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FR"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8448157"/>
                  </a:ext>
                </a:extLst>
              </a:tr>
            </a:tbl>
          </a:graphicData>
        </a:graphic>
      </p:graphicFrame>
    </p:spTree>
    <p:extLst>
      <p:ext uri="{BB962C8B-B14F-4D97-AF65-F5344CB8AC3E}">
        <p14:creationId xmlns:p14="http://schemas.microsoft.com/office/powerpoint/2010/main" val="30255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2"/>
          <p:cNvPicPr>
            <a:picLocks noChangeAspect="1"/>
          </p:cNvPicPr>
          <p:nvPr/>
        </p:nvPicPr>
        <p:blipFill>
          <a:blip r:embed="rId3"/>
          <a:stretch/>
        </p:blipFill>
        <p:spPr bwMode="auto">
          <a:xfrm>
            <a:off x="-940" y="5757721"/>
            <a:ext cx="9144000" cy="1125537"/>
          </a:xfrm>
          <a:prstGeom prst="rect">
            <a:avLst/>
          </a:prstGeom>
          <a:noFill/>
          <a:ln>
            <a:noFill/>
          </a:ln>
        </p:spPr>
      </p:pic>
      <p:sp>
        <p:nvSpPr>
          <p:cNvPr id="10" name="Titre 1"/>
          <p:cNvSpPr txBox="1"/>
          <p:nvPr/>
        </p:nvSpPr>
        <p:spPr bwMode="auto">
          <a:xfrm>
            <a:off x="107504" y="260649"/>
            <a:ext cx="8855429" cy="725580"/>
          </a:xfrm>
          <a:prstGeom prst="rect">
            <a:avLst/>
          </a:prstGeom>
        </p:spPr>
        <p:txBody>
          <a:bodyPr>
            <a:noAutofit/>
          </a:bodyPr>
          <a:lstStyle>
            <a:lvl1pPr algn="ctr" defTabSz="914400">
              <a:spcBef>
                <a:spcPts val="0"/>
              </a:spcBef>
              <a:buNone/>
              <a:defRPr sz="4400">
                <a:solidFill>
                  <a:schemeClr val="tx1"/>
                </a:solidFill>
                <a:latin typeface="+mj-lt"/>
                <a:ea typeface="+mj-ea"/>
                <a:cs typeface="+mj-cs"/>
              </a:defRPr>
            </a:lvl1pPr>
          </a:lstStyle>
          <a:p>
            <a:pPr>
              <a:defRPr/>
            </a:pPr>
            <a:r>
              <a:rPr lang="fr-FR" sz="4000" b="1" dirty="0">
                <a:solidFill>
                  <a:schemeClr val="tx1">
                    <a:lumMod val="65000"/>
                    <a:lumOff val="35000"/>
                  </a:schemeClr>
                </a:solidFill>
                <a:latin typeface="Gravur-Condensed"/>
              </a:rPr>
              <a:t>Un marché du foncier agricole très fermé en IDF</a:t>
            </a:r>
            <a:endParaRPr lang="fr-FR" sz="4000" b="1" dirty="0">
              <a:solidFill>
                <a:schemeClr val="tx1">
                  <a:lumMod val="65000"/>
                  <a:lumOff val="35000"/>
                </a:schemeClr>
              </a:solidFill>
            </a:endParaRPr>
          </a:p>
        </p:txBody>
      </p:sp>
      <p:sp>
        <p:nvSpPr>
          <p:cNvPr id="5" name="Espace réservé du numéro de diapositive 4"/>
          <p:cNvSpPr>
            <a:spLocks noGrp="1"/>
          </p:cNvSpPr>
          <p:nvPr>
            <p:ph type="sldNum" sz="quarter" idx="12"/>
          </p:nvPr>
        </p:nvSpPr>
        <p:spPr bwMode="auto"/>
        <p:txBody>
          <a:bodyPr/>
          <a:lstStyle/>
          <a:p>
            <a:pPr>
              <a:defRPr/>
            </a:pPr>
            <a:fld id="{95A332EA-909A-414B-BC7B-E27B0A2B850C}" type="slidenum">
              <a:rPr lang="fr-FR"/>
              <a:t>6</a:t>
            </a:fld>
            <a:endParaRPr lang="fr-FR"/>
          </a:p>
        </p:txBody>
      </p:sp>
      <p:sp>
        <p:nvSpPr>
          <p:cNvPr id="3" name="ZoneTexte 2"/>
          <p:cNvSpPr txBox="1"/>
          <p:nvPr/>
        </p:nvSpPr>
        <p:spPr bwMode="auto">
          <a:xfrm>
            <a:off x="395536" y="1574908"/>
            <a:ext cx="8352928" cy="5078313"/>
          </a:xfrm>
          <a:prstGeom prst="rect">
            <a:avLst/>
          </a:prstGeom>
          <a:noFill/>
        </p:spPr>
        <p:txBody>
          <a:bodyPr wrap="square" rtlCol="0">
            <a:spAutoFit/>
          </a:bodyPr>
          <a:lstStyle/>
          <a:p>
            <a:pPr marL="285750" indent="-285750">
              <a:buFont typeface="Wingdings"/>
              <a:buChar char="§"/>
              <a:defRPr/>
            </a:pPr>
            <a:r>
              <a:rPr lang="fr-FR" sz="2400" dirty="0"/>
              <a:t> Un prix de l’hectare très élevé du fait de la qualité des terres mais aussi de la pression urbaine (7750 €/ha en moyenne)</a:t>
            </a:r>
          </a:p>
          <a:p>
            <a:pPr marL="285750" indent="-285750">
              <a:buFont typeface="Wingdings"/>
              <a:buChar char="§"/>
              <a:defRPr/>
            </a:pPr>
            <a:endParaRPr lang="fr-FR" b="1" dirty="0"/>
          </a:p>
          <a:p>
            <a:pPr marL="285750" indent="-285750">
              <a:buFont typeface="Wingdings"/>
              <a:buChar char="§"/>
              <a:defRPr/>
            </a:pPr>
            <a:r>
              <a:rPr lang="fr-FR" sz="2400" b="1" dirty="0"/>
              <a:t>2/3 des surfaces</a:t>
            </a:r>
            <a:r>
              <a:rPr lang="fr-FR" sz="2400" dirty="0"/>
              <a:t> libérées vont à l’agrandissement d’exploitations existantes</a:t>
            </a:r>
          </a:p>
          <a:p>
            <a:pPr marL="285750" indent="-285750">
              <a:buFont typeface="Wingdings"/>
              <a:buChar char="§"/>
              <a:defRPr/>
            </a:pPr>
            <a:endParaRPr lang="fr-FR" dirty="0"/>
          </a:p>
          <a:p>
            <a:pPr marL="285750" indent="-285750">
              <a:buFont typeface="Wingdings"/>
              <a:buChar char="§"/>
              <a:defRPr/>
            </a:pPr>
            <a:r>
              <a:rPr lang="fr-FR" sz="2400" dirty="0"/>
              <a:t>Des unités de production de plus en plus importantes, de plus en plus chères et de moins en moins accessibles au particulier</a:t>
            </a:r>
          </a:p>
          <a:p>
            <a:pPr marL="285750" indent="-285750">
              <a:buFont typeface="Wingdings"/>
              <a:buChar char="§"/>
              <a:defRPr/>
            </a:pPr>
            <a:endParaRPr lang="fr-FR" dirty="0"/>
          </a:p>
          <a:p>
            <a:pPr marL="285750" indent="-285750">
              <a:buFont typeface="Wingdings"/>
              <a:buChar char="§"/>
              <a:defRPr/>
            </a:pPr>
            <a:r>
              <a:rPr lang="fr-FR" sz="2400" dirty="0"/>
              <a:t>L’externalisation des travaux agricoles progresse</a:t>
            </a:r>
          </a:p>
          <a:p>
            <a:pPr marL="285750" indent="-285750">
              <a:buFont typeface="Wingdings"/>
              <a:buChar char="§"/>
              <a:defRPr/>
            </a:pPr>
            <a:endParaRPr lang="fr-FR" b="1" dirty="0"/>
          </a:p>
          <a:p>
            <a:pPr marL="285750" indent="-285750">
              <a:buFont typeface="Wingdings"/>
              <a:buChar char="§"/>
              <a:defRPr/>
            </a:pPr>
            <a:r>
              <a:rPr lang="fr-FR" sz="2400" dirty="0"/>
              <a:t>La part sociétaire augmente également et échappe au système de régulation</a:t>
            </a:r>
          </a:p>
          <a:p>
            <a:pPr marL="285750" indent="-285750">
              <a:buFont typeface="Wingdings"/>
              <a:buChar char="§"/>
              <a:defRPr/>
            </a:pPr>
            <a:endParaRPr lang="fr-FR" sz="2400" dirty="0"/>
          </a:p>
        </p:txBody>
      </p:sp>
    </p:spTree>
    <p:extLst>
      <p:ext uri="{BB962C8B-B14F-4D97-AF65-F5344CB8AC3E}">
        <p14:creationId xmlns:p14="http://schemas.microsoft.com/office/powerpoint/2010/main" val="398243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F9FCFF"/>
        </a:solidFill>
        <a:effectLst/>
      </p:bgPr>
    </p:bg>
    <p:spTree>
      <p:nvGrpSpPr>
        <p:cNvPr id="1" name=""/>
        <p:cNvGrpSpPr/>
        <p:nvPr/>
      </p:nvGrpSpPr>
      <p:grpSpPr bwMode="auto">
        <a:xfrm>
          <a:off x="0" y="0"/>
          <a:ext cx="0" cy="0"/>
          <a:chOff x="0" y="0"/>
          <a:chExt cx="0" cy="0"/>
        </a:xfrm>
      </p:grpSpPr>
      <p:pic>
        <p:nvPicPr>
          <p:cNvPr id="2" name="Picture 2"/>
          <p:cNvPicPr>
            <a:picLocks noChangeAspect="1"/>
          </p:cNvPicPr>
          <p:nvPr/>
        </p:nvPicPr>
        <p:blipFill>
          <a:blip r:embed="rId3"/>
          <a:srcRect t="27360"/>
          <a:stretch/>
        </p:blipFill>
        <p:spPr bwMode="auto">
          <a:xfrm>
            <a:off x="0" y="104360"/>
            <a:ext cx="9144000" cy="4430867"/>
          </a:xfrm>
          <a:prstGeom prst="rect">
            <a:avLst/>
          </a:prstGeom>
        </p:spPr>
      </p:pic>
      <p:sp>
        <p:nvSpPr>
          <p:cNvPr id="4" name="TextBox 4"/>
          <p:cNvSpPr txBox="1"/>
          <p:nvPr/>
        </p:nvSpPr>
        <p:spPr bwMode="auto">
          <a:xfrm>
            <a:off x="225176" y="5697153"/>
            <a:ext cx="3934271" cy="333425"/>
          </a:xfrm>
          <a:prstGeom prst="rect">
            <a:avLst/>
          </a:prstGeom>
        </p:spPr>
        <p:txBody>
          <a:bodyPr lIns="0" tIns="0" rIns="0" bIns="0" rtlCol="0" anchor="t">
            <a:spAutoFit/>
          </a:bodyPr>
          <a:lstStyle/>
          <a:p>
            <a:pPr algn="ctr" defTabSz="228600">
              <a:lnSpc>
                <a:spcPts val="1330"/>
              </a:lnSpc>
              <a:defRPr/>
            </a:pPr>
            <a:r>
              <a:rPr lang="en-US" sz="950">
                <a:solidFill>
                  <a:srgbClr val="FFFFFF"/>
                </a:solidFill>
                <a:latin typeface="Open Sans Light"/>
                <a:cs typeface="Arial"/>
              </a:rPr>
              <a:t>Crédits photos: Sandrine Mulas, Jean Pierre Desbordes, Christophe Bayle</a:t>
            </a:r>
            <a:endParaRPr sz="900">
              <a:solidFill>
                <a:prstClr val="black"/>
              </a:solidFill>
              <a:latin typeface="Calibri"/>
              <a:cs typeface="Arial"/>
            </a:endParaRPr>
          </a:p>
        </p:txBody>
      </p:sp>
      <p:sp>
        <p:nvSpPr>
          <p:cNvPr id="11" name="ZoneTexte 10"/>
          <p:cNvSpPr txBox="1"/>
          <p:nvPr/>
        </p:nvSpPr>
        <p:spPr bwMode="auto">
          <a:xfrm>
            <a:off x="1594630" y="3629192"/>
            <a:ext cx="7441865" cy="830997"/>
          </a:xfrm>
          <a:prstGeom prst="rect">
            <a:avLst/>
          </a:prstGeom>
          <a:noFill/>
        </p:spPr>
        <p:txBody>
          <a:bodyPr wrap="square" rtlCol="0">
            <a:spAutoFit/>
          </a:bodyPr>
          <a:lstStyle/>
          <a:p>
            <a:pPr marL="136525" algn="ctr" defTabSz="228600">
              <a:defRPr/>
            </a:pPr>
            <a:r>
              <a:rPr lang="fr-FR" sz="4800" b="1" dirty="0">
                <a:solidFill>
                  <a:schemeClr val="bg1"/>
                </a:solidFill>
                <a:latin typeface="Calibri"/>
                <a:cs typeface="Arial"/>
              </a:rPr>
              <a:t>Le mouvement</a:t>
            </a:r>
            <a:endParaRPr sz="4800" b="1" dirty="0">
              <a:solidFill>
                <a:schemeClr val="bg1"/>
              </a:solidFill>
              <a:latin typeface="Calibri"/>
              <a:cs typeface="Arial"/>
            </a:endParaRPr>
          </a:p>
        </p:txBody>
      </p:sp>
      <p:sp>
        <p:nvSpPr>
          <p:cNvPr id="9" name="ZoneTexte 8"/>
          <p:cNvSpPr txBox="1"/>
          <p:nvPr/>
        </p:nvSpPr>
        <p:spPr bwMode="auto">
          <a:xfrm>
            <a:off x="152400" y="5714626"/>
            <a:ext cx="1104900" cy="200055"/>
          </a:xfrm>
          <a:prstGeom prst="rect">
            <a:avLst/>
          </a:prstGeom>
          <a:noFill/>
        </p:spPr>
        <p:txBody>
          <a:bodyPr wrap="square" rtlCol="0">
            <a:spAutoFit/>
          </a:bodyPr>
          <a:lstStyle/>
          <a:p>
            <a:pPr defTabSz="228600">
              <a:defRPr/>
            </a:pPr>
            <a:r>
              <a:rPr lang="fr-FR" sz="700" i="1">
                <a:solidFill>
                  <a:prstClr val="white"/>
                </a:solidFill>
                <a:latin typeface="Calibri"/>
                <a:cs typeface="Arial"/>
              </a:rPr>
              <a:t>Mars 2022</a:t>
            </a:r>
            <a:endParaRPr/>
          </a:p>
        </p:txBody>
      </p:sp>
      <p:sp>
        <p:nvSpPr>
          <p:cNvPr id="6" name="Espace réservé du numéro de diapositive 5"/>
          <p:cNvSpPr>
            <a:spLocks noGrp="1"/>
          </p:cNvSpPr>
          <p:nvPr>
            <p:ph type="sldNum" sz="quarter" idx="12"/>
          </p:nvPr>
        </p:nvSpPr>
        <p:spPr bwMode="auto"/>
        <p:txBody>
          <a:bodyPr/>
          <a:lstStyle/>
          <a:p>
            <a:pPr defTabSz="228600">
              <a:defRPr/>
            </a:pPr>
            <a:fld id="{18E21E9E-2405-4BFD-BB37-D456177CD95E}" type="slidenum">
              <a:rPr lang="fr-FR">
                <a:solidFill>
                  <a:prstClr val="black">
                    <a:tint val="75000"/>
                  </a:prstClr>
                </a:solidFill>
                <a:latin typeface="Calibri"/>
                <a:cs typeface="Arial"/>
              </a:rPr>
              <a:t>7</a:t>
            </a:fld>
            <a:endParaRPr lang="fr-FR">
              <a:solidFill>
                <a:prstClr val="black">
                  <a:tint val="75000"/>
                </a:prstClr>
              </a:solidFill>
              <a:latin typeface="Calibri"/>
              <a:cs typeface="Arial"/>
            </a:endParaRPr>
          </a:p>
        </p:txBody>
      </p:sp>
      <p:pic>
        <p:nvPicPr>
          <p:cNvPr id="12" name="Image 4"/>
          <p:cNvPicPr>
            <a:picLocks noChangeAspect="1"/>
          </p:cNvPicPr>
          <p:nvPr/>
        </p:nvPicPr>
        <p:blipFill>
          <a:blip r:embed="rId4"/>
          <a:stretch/>
        </p:blipFill>
        <p:spPr bwMode="auto">
          <a:xfrm>
            <a:off x="0" y="5402017"/>
            <a:ext cx="9144000" cy="1751828"/>
          </a:xfrm>
          <a:prstGeom prst="rect">
            <a:avLst/>
          </a:prstGeom>
        </p:spPr>
      </p:pic>
      <p:sp>
        <p:nvSpPr>
          <p:cNvPr id="8" name="Rectangle 7"/>
          <p:cNvSpPr/>
          <p:nvPr/>
        </p:nvSpPr>
        <p:spPr bwMode="auto">
          <a:xfrm>
            <a:off x="2258111" y="4419661"/>
            <a:ext cx="182988" cy="365795"/>
          </a:xfrm>
          <a:prstGeom prst="rect">
            <a:avLst/>
          </a:prstGeom>
        </p:spPr>
        <p:txBody>
          <a:bodyPr wrap="none">
            <a:spAutoFit/>
          </a:bodyPr>
          <a:lstStyle/>
          <a:p>
            <a:pPr>
              <a:defRPr/>
            </a:pPr>
            <a:endParaRPr/>
          </a:p>
        </p:txBody>
      </p:sp>
      <p:pic>
        <p:nvPicPr>
          <p:cNvPr id="3" name="Picture 3"/>
          <p:cNvPicPr>
            <a:picLocks noChangeAspect="1"/>
          </p:cNvPicPr>
          <p:nvPr/>
        </p:nvPicPr>
        <p:blipFill>
          <a:blip r:embed="rId5"/>
          <a:stretch/>
        </p:blipFill>
        <p:spPr bwMode="auto">
          <a:xfrm>
            <a:off x="152400" y="3566010"/>
            <a:ext cx="1442230" cy="1512168"/>
          </a:xfrm>
          <a:prstGeom prst="rect">
            <a:avLst/>
          </a:prstGeom>
        </p:spPr>
      </p:pic>
      <p:sp>
        <p:nvSpPr>
          <p:cNvPr id="402443522" name="ZoneTexte 402443521"/>
          <p:cNvSpPr txBox="1"/>
          <p:nvPr/>
        </p:nvSpPr>
        <p:spPr bwMode="auto">
          <a:xfrm>
            <a:off x="2594639" y="4535227"/>
            <a:ext cx="5629326" cy="71846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136525" algn="ctr" defTabSz="228600">
              <a:defRPr/>
            </a:pPr>
            <a:r>
              <a:rPr lang="fr-FR" sz="4000" b="1" dirty="0">
                <a:solidFill>
                  <a:srgbClr val="FF0000"/>
                </a:solidFill>
              </a:rPr>
              <a:t>Terre de Liens</a:t>
            </a:r>
            <a:endParaRPr lang="fr-FR" sz="40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2627784" y="548983"/>
            <a:ext cx="6019676" cy="2273870"/>
          </a:xfrm>
          <a:solidFill>
            <a:srgbClr val="EBE6C8"/>
          </a:solidFill>
        </p:spPr>
        <p:txBody>
          <a:bodyPr>
            <a:noAutofit/>
          </a:bodyPr>
          <a:lstStyle/>
          <a:p>
            <a:pPr marL="179981">
              <a:defRPr/>
            </a:pPr>
            <a:br>
              <a:rPr lang="fr-FR" sz="2200" b="1" dirty="0">
                <a:latin typeface="+mn-lt"/>
              </a:rPr>
            </a:br>
            <a:r>
              <a:rPr lang="fr-FR" sz="2400" b="1" dirty="0">
                <a:latin typeface="+mn-lt"/>
              </a:rPr>
              <a:t>Terre de liens a été créé en 2003</a:t>
            </a:r>
            <a:br>
              <a:rPr lang="fr-FR" sz="2400" b="1" dirty="0">
                <a:latin typeface="+mn-lt"/>
              </a:rPr>
            </a:br>
            <a:r>
              <a:rPr lang="fr-FR" sz="2400" b="1" dirty="0">
                <a:latin typeface="+mn-lt"/>
              </a:rPr>
              <a:t>par des hommes et des femmes provenant :</a:t>
            </a:r>
            <a:br>
              <a:rPr lang="fr-FR" sz="2400" b="1" dirty="0">
                <a:latin typeface="+mn-lt"/>
              </a:rPr>
            </a:br>
            <a:br>
              <a:rPr lang="fr-FR" sz="2400" b="1" dirty="0">
                <a:latin typeface="+mn-lt"/>
              </a:rPr>
            </a:br>
            <a:r>
              <a:rPr lang="fr-FR" sz="2400" b="1" dirty="0">
                <a:solidFill>
                  <a:srgbClr val="800000"/>
                </a:solidFill>
                <a:latin typeface="+mn-lt"/>
              </a:rPr>
              <a:t>- du monde agricole</a:t>
            </a:r>
            <a:br>
              <a:rPr lang="fr-FR" sz="2400" b="1" dirty="0">
                <a:solidFill>
                  <a:srgbClr val="800000"/>
                </a:solidFill>
                <a:latin typeface="+mn-lt"/>
              </a:rPr>
            </a:br>
            <a:r>
              <a:rPr lang="fr-FR" sz="2400" b="1" dirty="0">
                <a:solidFill>
                  <a:srgbClr val="800000"/>
                </a:solidFill>
                <a:latin typeface="+mn-lt"/>
              </a:rPr>
              <a:t>- de l’économie sociale et solidaire</a:t>
            </a:r>
            <a:br>
              <a:rPr lang="fr-FR" sz="2400" b="1" dirty="0">
                <a:solidFill>
                  <a:srgbClr val="800000"/>
                </a:solidFill>
                <a:latin typeface="+mn-lt"/>
              </a:rPr>
            </a:br>
            <a:r>
              <a:rPr lang="fr-FR" sz="2400" b="1" dirty="0">
                <a:solidFill>
                  <a:srgbClr val="800000"/>
                </a:solidFill>
                <a:latin typeface="+mn-lt"/>
              </a:rPr>
              <a:t>- de l’éducation populaire</a:t>
            </a:r>
            <a:br>
              <a:rPr lang="fr-FR" sz="2400" b="1" dirty="0">
                <a:solidFill>
                  <a:srgbClr val="800000"/>
                </a:solidFill>
                <a:latin typeface="+mn-lt"/>
              </a:rPr>
            </a:br>
            <a:br>
              <a:rPr lang="fr-FR" sz="1814" b="1" dirty="0">
                <a:latin typeface="+mn-lt"/>
              </a:rPr>
            </a:br>
            <a:endParaRPr sz="2400" b="1" dirty="0">
              <a:solidFill>
                <a:srgbClr val="800000"/>
              </a:solidFill>
            </a:endParaRPr>
          </a:p>
        </p:txBody>
      </p:sp>
      <p:pic>
        <p:nvPicPr>
          <p:cNvPr id="6" name="Image 4"/>
          <p:cNvPicPr>
            <a:picLocks noChangeAspect="1"/>
          </p:cNvPicPr>
          <p:nvPr/>
        </p:nvPicPr>
        <p:blipFill>
          <a:blip r:embed="rId2" cstate="print"/>
          <a:stretch/>
        </p:blipFill>
        <p:spPr bwMode="auto">
          <a:xfrm>
            <a:off x="481" y="5584477"/>
            <a:ext cx="9143040" cy="1293007"/>
          </a:xfrm>
          <a:prstGeom prst="rect">
            <a:avLst/>
          </a:prstGeom>
        </p:spPr>
      </p:pic>
      <p:sp>
        <p:nvSpPr>
          <p:cNvPr id="3" name="Espace réservé du numéro de diapositive 2"/>
          <p:cNvSpPr>
            <a:spLocks noGrp="1"/>
          </p:cNvSpPr>
          <p:nvPr>
            <p:ph type="sldNum" sz="quarter" idx="4294967295"/>
          </p:nvPr>
        </p:nvSpPr>
        <p:spPr bwMode="auto">
          <a:xfrm>
            <a:off x="5944320" y="5766121"/>
            <a:ext cx="1935360" cy="331200"/>
          </a:xfrm>
          <a:prstGeom prst="rect">
            <a:avLst/>
          </a:prstGeom>
        </p:spPr>
        <p:txBody>
          <a:bodyPr vert="horz" lIns="82944" tIns="41472" rIns="82944" bIns="41472" rtlCol="0" anchor="ctr"/>
          <a:lstStyle>
            <a:defPPr>
              <a:defRPr lang="fr-FR"/>
            </a:defPPr>
            <a:lvl1pPr marL="0" algn="r" defTabSz="829452">
              <a:defRPr sz="1089">
                <a:solidFill>
                  <a:schemeClr val="tx1">
                    <a:tint val="75000"/>
                  </a:schemeClr>
                </a:solidFill>
                <a:latin typeface="+mn-lt"/>
                <a:ea typeface="+mn-ea"/>
                <a:cs typeface="+mn-cs"/>
              </a:defRPr>
            </a:lvl1pPr>
            <a:lvl2pPr marL="414726" algn="l" defTabSz="829452">
              <a:defRPr sz="1633">
                <a:solidFill>
                  <a:schemeClr val="tx1"/>
                </a:solidFill>
                <a:latin typeface="+mn-lt"/>
                <a:ea typeface="+mn-ea"/>
                <a:cs typeface="+mn-cs"/>
              </a:defRPr>
            </a:lvl2pPr>
            <a:lvl3pPr marL="829452" algn="l" defTabSz="829452">
              <a:defRPr sz="1633">
                <a:solidFill>
                  <a:schemeClr val="tx1"/>
                </a:solidFill>
                <a:latin typeface="+mn-lt"/>
                <a:ea typeface="+mn-ea"/>
                <a:cs typeface="+mn-cs"/>
              </a:defRPr>
            </a:lvl3pPr>
            <a:lvl4pPr marL="1244178" algn="l" defTabSz="829452">
              <a:defRPr sz="1633">
                <a:solidFill>
                  <a:schemeClr val="tx1"/>
                </a:solidFill>
                <a:latin typeface="+mn-lt"/>
                <a:ea typeface="+mn-ea"/>
                <a:cs typeface="+mn-cs"/>
              </a:defRPr>
            </a:lvl4pPr>
            <a:lvl5pPr marL="1658904" algn="l" defTabSz="829452">
              <a:defRPr sz="1633">
                <a:solidFill>
                  <a:schemeClr val="tx1"/>
                </a:solidFill>
                <a:latin typeface="+mn-lt"/>
                <a:ea typeface="+mn-ea"/>
                <a:cs typeface="+mn-cs"/>
              </a:defRPr>
            </a:lvl5pPr>
            <a:lvl6pPr marL="2073631" algn="l" defTabSz="829452">
              <a:defRPr sz="1633">
                <a:solidFill>
                  <a:schemeClr val="tx1"/>
                </a:solidFill>
                <a:latin typeface="+mn-lt"/>
                <a:ea typeface="+mn-ea"/>
                <a:cs typeface="+mn-cs"/>
              </a:defRPr>
            </a:lvl6pPr>
            <a:lvl7pPr marL="2488357" algn="l" defTabSz="829452">
              <a:defRPr sz="1633">
                <a:solidFill>
                  <a:schemeClr val="tx1"/>
                </a:solidFill>
                <a:latin typeface="+mn-lt"/>
                <a:ea typeface="+mn-ea"/>
                <a:cs typeface="+mn-cs"/>
              </a:defRPr>
            </a:lvl7pPr>
            <a:lvl8pPr marL="2903083" algn="l" defTabSz="829452">
              <a:defRPr sz="1633">
                <a:solidFill>
                  <a:schemeClr val="tx1"/>
                </a:solidFill>
                <a:latin typeface="+mn-lt"/>
                <a:ea typeface="+mn-ea"/>
                <a:cs typeface="+mn-cs"/>
              </a:defRPr>
            </a:lvl8pPr>
            <a:lvl9pPr marL="3317809" algn="l" defTabSz="829452">
              <a:defRPr sz="1633">
                <a:solidFill>
                  <a:schemeClr val="tx1"/>
                </a:solidFill>
                <a:latin typeface="+mn-lt"/>
                <a:ea typeface="+mn-ea"/>
                <a:cs typeface="+mn-cs"/>
              </a:defRPr>
            </a:lvl9pPr>
          </a:lstStyle>
          <a:p>
            <a:pPr>
              <a:defRPr/>
            </a:pPr>
            <a:fld id="{95A332EA-909A-414B-BC7B-E27B0A2B850C}" type="slidenum">
              <a:rPr lang="fr-FR" smtClean="0"/>
              <a:pPr>
                <a:defRPr/>
              </a:pPr>
              <a:t>8</a:t>
            </a:fld>
            <a:endParaRPr lang="fr-FR"/>
          </a:p>
        </p:txBody>
      </p:sp>
      <p:pic>
        <p:nvPicPr>
          <p:cNvPr id="7" name="Picture 3"/>
          <p:cNvPicPr>
            <a:picLocks noChangeAspect="1"/>
          </p:cNvPicPr>
          <p:nvPr/>
        </p:nvPicPr>
        <p:blipFill>
          <a:blip r:embed="rId3" cstate="print"/>
          <a:stretch/>
        </p:blipFill>
        <p:spPr bwMode="auto">
          <a:xfrm>
            <a:off x="280335" y="548983"/>
            <a:ext cx="2059652" cy="2159530"/>
          </a:xfrm>
          <a:prstGeom prst="rect">
            <a:avLst/>
          </a:prstGeom>
        </p:spPr>
      </p:pic>
      <p:sp>
        <p:nvSpPr>
          <p:cNvPr id="2" name="ZoneTexte 1">
            <a:extLst>
              <a:ext uri="{FF2B5EF4-FFF2-40B4-BE49-F238E27FC236}">
                <a16:creationId xmlns:a16="http://schemas.microsoft.com/office/drawing/2014/main" id="{29128DDE-FF60-6C0C-DA68-96AF6557FF9D}"/>
              </a:ext>
            </a:extLst>
          </p:cNvPr>
          <p:cNvSpPr txBox="1"/>
          <p:nvPr/>
        </p:nvSpPr>
        <p:spPr>
          <a:xfrm>
            <a:off x="376870" y="3231910"/>
            <a:ext cx="8270590" cy="2559611"/>
          </a:xfrm>
          <a:prstGeom prst="rect">
            <a:avLst/>
          </a:prstGeom>
          <a:solidFill>
            <a:srgbClr val="FFFFD5"/>
          </a:solidFill>
        </p:spPr>
        <p:txBody>
          <a:bodyPr wrap="square" rtlCol="0">
            <a:spAutoFit/>
          </a:bodyPr>
          <a:lstStyle/>
          <a:p>
            <a:r>
              <a:rPr lang="fr-FR" sz="1814" b="1" dirty="0"/>
              <a:t> </a:t>
            </a:r>
            <a:r>
              <a:rPr lang="fr-FR" sz="2400" b="1" dirty="0"/>
              <a:t>qui ont décidé d’agir concrètement pour :</a:t>
            </a:r>
            <a:br>
              <a:rPr lang="fr-FR" sz="2400" b="1" dirty="0"/>
            </a:br>
            <a:r>
              <a:rPr lang="fr-FR" sz="2400" b="1" dirty="0"/>
              <a:t> </a:t>
            </a:r>
            <a:br>
              <a:rPr lang="fr-FR" sz="2400" b="1" dirty="0"/>
            </a:br>
            <a:r>
              <a:rPr lang="fr-FR" sz="2400" b="1" dirty="0"/>
              <a:t>	</a:t>
            </a:r>
            <a:r>
              <a:rPr lang="fr-FR" sz="2400" b="1" dirty="0">
                <a:solidFill>
                  <a:srgbClr val="800000"/>
                </a:solidFill>
              </a:rPr>
              <a:t>- la protection à long terme des terres agricoles</a:t>
            </a:r>
            <a:br>
              <a:rPr lang="fr-FR" sz="2400" b="1" dirty="0">
                <a:solidFill>
                  <a:srgbClr val="800000"/>
                </a:solidFill>
              </a:rPr>
            </a:br>
            <a:r>
              <a:rPr lang="fr-FR" sz="2400" b="1" dirty="0">
                <a:solidFill>
                  <a:srgbClr val="800000"/>
                </a:solidFill>
              </a:rPr>
              <a:t>	- l’installation de paysans et paysannes</a:t>
            </a:r>
            <a:br>
              <a:rPr lang="fr-FR" sz="2400" b="1" dirty="0">
                <a:solidFill>
                  <a:srgbClr val="800000"/>
                </a:solidFill>
              </a:rPr>
            </a:br>
            <a:r>
              <a:rPr lang="fr-FR" sz="2400" b="1" dirty="0">
                <a:solidFill>
                  <a:srgbClr val="800000"/>
                </a:solidFill>
              </a:rPr>
              <a:t>	- une agriculture respectueuse des écosystèmes</a:t>
            </a:r>
            <a:br>
              <a:rPr lang="fr-FR" sz="2400" b="1" dirty="0">
                <a:solidFill>
                  <a:srgbClr val="800000"/>
                </a:solidFill>
              </a:rPr>
            </a:br>
            <a:r>
              <a:rPr lang="fr-FR" sz="2400" b="1" dirty="0">
                <a:solidFill>
                  <a:srgbClr val="800000"/>
                </a:solidFill>
              </a:rPr>
              <a:t>	- des liens courts entre producteurs et consommateurs</a:t>
            </a:r>
            <a:br>
              <a:rPr lang="fr-FR" sz="2177" b="1" dirty="0">
                <a:solidFill>
                  <a:srgbClr val="800000"/>
                </a:solidFill>
              </a:rPr>
            </a:br>
            <a:endParaRPr lang="fr-FR" sz="1633" dirty="0"/>
          </a:p>
        </p:txBody>
      </p:sp>
    </p:spTree>
    <p:extLst>
      <p:ext uri="{BB962C8B-B14F-4D97-AF65-F5344CB8AC3E}">
        <p14:creationId xmlns:p14="http://schemas.microsoft.com/office/powerpoint/2010/main" val="253480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mage 2"/>
          <p:cNvPicPr>
            <a:picLocks noChangeAspect="1"/>
          </p:cNvPicPr>
          <p:nvPr/>
        </p:nvPicPr>
        <p:blipFill>
          <a:blip r:embed="rId3"/>
          <a:stretch/>
        </p:blipFill>
        <p:spPr bwMode="auto">
          <a:xfrm>
            <a:off x="44745" y="5732463"/>
            <a:ext cx="9144000" cy="1125537"/>
          </a:xfrm>
          <a:prstGeom prst="rect">
            <a:avLst/>
          </a:prstGeom>
          <a:noFill/>
          <a:ln>
            <a:noFill/>
          </a:ln>
        </p:spPr>
      </p:pic>
      <p:grpSp>
        <p:nvGrpSpPr>
          <p:cNvPr id="39" name="Groupe 38"/>
          <p:cNvGrpSpPr/>
          <p:nvPr/>
        </p:nvGrpSpPr>
        <p:grpSpPr bwMode="auto">
          <a:xfrm>
            <a:off x="4767059" y="133748"/>
            <a:ext cx="4366378" cy="5455491"/>
            <a:chOff x="0" y="0"/>
            <a:chExt cx="4366378" cy="5455491"/>
          </a:xfrm>
        </p:grpSpPr>
        <p:sp>
          <p:nvSpPr>
            <p:cNvPr id="3" name="ZoneTexte 2"/>
            <p:cNvSpPr txBox="1"/>
            <p:nvPr/>
          </p:nvSpPr>
          <p:spPr bwMode="auto">
            <a:xfrm>
              <a:off x="3377488" y="1541841"/>
              <a:ext cx="615318" cy="307777"/>
            </a:xfrm>
            <a:prstGeom prst="rect">
              <a:avLst/>
            </a:prstGeom>
            <a:solidFill>
              <a:srgbClr val="92D050"/>
            </a:solidFill>
          </p:spPr>
          <p:txBody>
            <a:bodyPr wrap="square" rtlCol="0">
              <a:spAutoFit/>
            </a:bodyPr>
            <a:lstStyle/>
            <a:p>
              <a:pPr algn="ctr">
                <a:defRPr/>
              </a:pPr>
              <a:r>
                <a:rPr lang="fr-FR" sz="1400" b="1" i="1">
                  <a:solidFill>
                    <a:schemeClr val="bg1"/>
                  </a:solidFill>
                </a:rPr>
                <a:t>2011</a:t>
              </a:r>
              <a:endParaRPr/>
            </a:p>
          </p:txBody>
        </p:sp>
        <p:sp>
          <p:nvSpPr>
            <p:cNvPr id="11" name="Ellipse 10"/>
            <p:cNvSpPr/>
            <p:nvPr/>
          </p:nvSpPr>
          <p:spPr bwMode="auto">
            <a:xfrm>
              <a:off x="597028" y="1379186"/>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0000"/>
                </a:solidFill>
              </a:endParaRPr>
            </a:p>
          </p:txBody>
        </p:sp>
        <p:sp>
          <p:nvSpPr>
            <p:cNvPr id="12" name="Ellipse 11"/>
            <p:cNvSpPr/>
            <p:nvPr/>
          </p:nvSpPr>
          <p:spPr bwMode="auto">
            <a:xfrm>
              <a:off x="0" y="2410830"/>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0000"/>
                </a:solidFill>
              </a:endParaRPr>
            </a:p>
          </p:txBody>
        </p:sp>
        <p:sp>
          <p:nvSpPr>
            <p:cNvPr id="13" name="Ellipse 12"/>
            <p:cNvSpPr/>
            <p:nvPr/>
          </p:nvSpPr>
          <p:spPr bwMode="auto">
            <a:xfrm>
              <a:off x="1605141" y="1041159"/>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0000"/>
                </a:solidFill>
              </a:endParaRPr>
            </a:p>
          </p:txBody>
        </p:sp>
        <p:sp>
          <p:nvSpPr>
            <p:cNvPr id="14" name="Ellipse 13"/>
            <p:cNvSpPr/>
            <p:nvPr/>
          </p:nvSpPr>
          <p:spPr bwMode="auto">
            <a:xfrm>
              <a:off x="3399287" y="2099267"/>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0000"/>
                </a:solidFill>
              </a:endParaRPr>
            </a:p>
          </p:txBody>
        </p:sp>
        <p:sp>
          <p:nvSpPr>
            <p:cNvPr id="18" name="Ellipse 17"/>
            <p:cNvSpPr/>
            <p:nvPr/>
          </p:nvSpPr>
          <p:spPr bwMode="auto">
            <a:xfrm>
              <a:off x="1226301" y="4187498"/>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0000"/>
                </a:solidFill>
              </a:endParaRPr>
            </a:p>
          </p:txBody>
        </p:sp>
        <p:sp>
          <p:nvSpPr>
            <p:cNvPr id="19" name="Ellipse 18"/>
            <p:cNvSpPr/>
            <p:nvPr/>
          </p:nvSpPr>
          <p:spPr bwMode="auto">
            <a:xfrm>
              <a:off x="242979" y="3552623"/>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0000"/>
                </a:solidFill>
              </a:endParaRPr>
            </a:p>
          </p:txBody>
        </p:sp>
        <p:sp>
          <p:nvSpPr>
            <p:cNvPr id="32" name="Rectangle 5"/>
            <p:cNvSpPr/>
            <p:nvPr/>
          </p:nvSpPr>
          <p:spPr bwMode="auto">
            <a:xfrm>
              <a:off x="946070" y="2449972"/>
              <a:ext cx="2248190" cy="91058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800" b="1"/>
                <a:t>FEDERATION</a:t>
              </a:r>
              <a:endParaRPr/>
            </a:p>
            <a:p>
              <a:pPr algn="ctr">
                <a:defRPr/>
              </a:pPr>
              <a:r>
                <a:rPr lang="fr-FR" sz="2800" b="1"/>
                <a:t>NATIONALE</a:t>
              </a:r>
              <a:endParaRPr lang="fr-FR" sz="2000"/>
            </a:p>
          </p:txBody>
        </p:sp>
        <p:sp>
          <p:nvSpPr>
            <p:cNvPr id="16" name="Ellipse 15"/>
            <p:cNvSpPr/>
            <p:nvPr/>
          </p:nvSpPr>
          <p:spPr bwMode="auto">
            <a:xfrm>
              <a:off x="3477349" y="3240070"/>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0000"/>
                </a:solidFill>
              </a:endParaRPr>
            </a:p>
          </p:txBody>
        </p:sp>
        <p:sp>
          <p:nvSpPr>
            <p:cNvPr id="17" name="Ellipse 16"/>
            <p:cNvSpPr/>
            <p:nvPr/>
          </p:nvSpPr>
          <p:spPr bwMode="auto">
            <a:xfrm>
              <a:off x="2516486" y="4113817"/>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F0000"/>
                </a:solidFill>
              </a:endParaRPr>
            </a:p>
          </p:txBody>
        </p:sp>
        <p:sp>
          <p:nvSpPr>
            <p:cNvPr id="20" name="Ellipse 19"/>
            <p:cNvSpPr/>
            <p:nvPr/>
          </p:nvSpPr>
          <p:spPr bwMode="auto">
            <a:xfrm>
              <a:off x="324855" y="1335419"/>
              <a:ext cx="3558406" cy="334665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Ellipse 14"/>
            <p:cNvSpPr/>
            <p:nvPr/>
          </p:nvSpPr>
          <p:spPr bwMode="auto">
            <a:xfrm>
              <a:off x="2685262" y="1235171"/>
              <a:ext cx="792087" cy="792087"/>
            </a:xfrm>
            <a:prstGeom prst="ellipse">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b="1">
                  <a:solidFill>
                    <a:schemeClr val="bg1"/>
                  </a:solidFill>
                </a:rPr>
                <a:t>AT IDF </a:t>
              </a:r>
              <a:endParaRPr/>
            </a:p>
          </p:txBody>
        </p:sp>
        <p:graphicFrame>
          <p:nvGraphicFramePr>
            <p:cNvPr id="36" name="Diagramme 35"/>
            <p:cNvGraphicFramePr>
              <a:graphicFrameLocks/>
            </p:cNvGraphicFramePr>
            <p:nvPr/>
          </p:nvGraphicFramePr>
          <p:xfrm>
            <a:off x="2652941" y="0"/>
            <a:ext cx="1713437" cy="13494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ZoneTexte 23"/>
            <p:cNvSpPr txBox="1"/>
            <p:nvPr/>
          </p:nvSpPr>
          <p:spPr bwMode="auto">
            <a:xfrm>
              <a:off x="1038506" y="3582674"/>
              <a:ext cx="615318" cy="307777"/>
            </a:xfrm>
            <a:prstGeom prst="rect">
              <a:avLst/>
            </a:prstGeom>
            <a:solidFill>
              <a:srgbClr val="92D050"/>
            </a:solidFill>
          </p:spPr>
          <p:txBody>
            <a:bodyPr wrap="square" rtlCol="0">
              <a:spAutoFit/>
            </a:bodyPr>
            <a:lstStyle/>
            <a:p>
              <a:pPr algn="ctr">
                <a:defRPr/>
              </a:pPr>
              <a:r>
                <a:rPr lang="fr-FR" sz="1400" i="1"/>
                <a:t>2003</a:t>
              </a:r>
              <a:endParaRPr/>
            </a:p>
          </p:txBody>
        </p:sp>
        <p:sp>
          <p:nvSpPr>
            <p:cNvPr id="9" name="ZoneTexte 8"/>
            <p:cNvSpPr txBox="1"/>
            <p:nvPr/>
          </p:nvSpPr>
          <p:spPr bwMode="auto">
            <a:xfrm>
              <a:off x="1622343" y="3424189"/>
              <a:ext cx="1728890" cy="584775"/>
            </a:xfrm>
            <a:prstGeom prst="rect">
              <a:avLst/>
            </a:prstGeom>
            <a:noFill/>
          </p:spPr>
          <p:txBody>
            <a:bodyPr wrap="square" rtlCol="0">
              <a:spAutoFit/>
            </a:bodyPr>
            <a:lstStyle/>
            <a:p>
              <a:pPr>
                <a:defRPr/>
              </a:pPr>
              <a:r>
                <a:rPr lang="fr-FR" sz="1600" b="1" i="1"/>
                <a:t>Association Nationale TDL</a:t>
              </a:r>
              <a:endParaRPr/>
            </a:p>
          </p:txBody>
        </p:sp>
        <p:sp>
          <p:nvSpPr>
            <p:cNvPr id="8" name="Ellipse 7"/>
            <p:cNvSpPr/>
            <p:nvPr/>
          </p:nvSpPr>
          <p:spPr bwMode="auto">
            <a:xfrm>
              <a:off x="2234368" y="1989062"/>
              <a:ext cx="576934" cy="517904"/>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a:t>1</a:t>
              </a:r>
              <a:endParaRPr/>
            </a:p>
          </p:txBody>
        </p:sp>
        <p:sp>
          <p:nvSpPr>
            <p:cNvPr id="21" name="Parenthèse fermante 20"/>
            <p:cNvSpPr/>
            <p:nvPr/>
          </p:nvSpPr>
          <p:spPr bwMode="auto">
            <a:xfrm rot="5400000">
              <a:off x="2012583" y="3510510"/>
              <a:ext cx="444733" cy="3445229"/>
            </a:xfrm>
            <a:prstGeom prst="rightBracket">
              <a:avLst>
                <a:gd name="adj" fmla="val 8333"/>
              </a:avLst>
            </a:prstGeom>
            <a:noFill/>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sp>
          <p:nvSpPr>
            <p:cNvPr id="25" name="ZoneTexte 24"/>
            <p:cNvSpPr txBox="1"/>
            <p:nvPr/>
          </p:nvSpPr>
          <p:spPr bwMode="auto">
            <a:xfrm>
              <a:off x="708734" y="5001600"/>
              <a:ext cx="3115970" cy="400110"/>
            </a:xfrm>
            <a:prstGeom prst="rect">
              <a:avLst/>
            </a:prstGeom>
            <a:noFill/>
          </p:spPr>
          <p:txBody>
            <a:bodyPr wrap="square" rtlCol="0">
              <a:spAutoFit/>
            </a:bodyPr>
            <a:lstStyle/>
            <a:p>
              <a:pPr>
                <a:defRPr/>
              </a:pPr>
              <a:r>
                <a:rPr lang="fr-FR" sz="2000" b="1"/>
                <a:t>19 associations territoriales</a:t>
              </a:r>
              <a:endParaRPr/>
            </a:p>
          </p:txBody>
        </p:sp>
      </p:grpSp>
      <p:grpSp>
        <p:nvGrpSpPr>
          <p:cNvPr id="35" name="Groupe 34"/>
          <p:cNvGrpSpPr/>
          <p:nvPr/>
        </p:nvGrpSpPr>
        <p:grpSpPr bwMode="auto">
          <a:xfrm>
            <a:off x="57237" y="0"/>
            <a:ext cx="4234891" cy="3545672"/>
            <a:chOff x="66423" y="60279"/>
            <a:chExt cx="4145390" cy="3545672"/>
          </a:xfrm>
        </p:grpSpPr>
        <p:sp>
          <p:nvSpPr>
            <p:cNvPr id="7" name="Rectangle 5"/>
            <p:cNvSpPr/>
            <p:nvPr/>
          </p:nvSpPr>
          <p:spPr bwMode="auto">
            <a:xfrm>
              <a:off x="93051" y="311207"/>
              <a:ext cx="4031405" cy="2006963"/>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800" b="1" dirty="0"/>
                <a:t>FONCIERE </a:t>
              </a:r>
              <a:r>
                <a:rPr lang="fr-FR" sz="2800" b="1" dirty="0" err="1"/>
                <a:t>TdL</a:t>
              </a:r>
              <a:endParaRPr dirty="0"/>
            </a:p>
            <a:p>
              <a:pPr marL="342900" indent="-342900">
                <a:buFont typeface="Wingdings"/>
                <a:buChar char="§"/>
                <a:defRPr/>
              </a:pPr>
              <a:r>
                <a:rPr lang="fr-FR" dirty="0"/>
                <a:t>S.A. à commandite</a:t>
              </a:r>
            </a:p>
            <a:p>
              <a:pPr marL="342900" indent="-342900">
                <a:buFont typeface="Wingdings"/>
                <a:buChar char="§"/>
                <a:defRPr/>
              </a:pPr>
              <a:r>
                <a:rPr lang="fr-FR" dirty="0"/>
                <a:t>Achat et gestion de terres agricoles</a:t>
              </a:r>
              <a:endParaRPr dirty="0"/>
            </a:p>
            <a:p>
              <a:pPr marL="342900" indent="-342900">
                <a:buFont typeface="Wingdings"/>
                <a:buChar char="§"/>
                <a:defRPr/>
              </a:pPr>
              <a:r>
                <a:rPr lang="fr-FR" dirty="0"/>
                <a:t>ESUS (</a:t>
              </a:r>
              <a:r>
                <a:rPr lang="fr-FR" dirty="0" err="1"/>
                <a:t>ent</a:t>
              </a:r>
              <a:r>
                <a:rPr lang="fr-FR" dirty="0"/>
                <a:t>. solidaire d’utilité sociale)</a:t>
              </a:r>
              <a:endParaRPr dirty="0"/>
            </a:p>
            <a:p>
              <a:pPr marL="342900" indent="-342900">
                <a:buFont typeface="Wingdings"/>
                <a:buChar char="§"/>
                <a:defRPr/>
              </a:pPr>
              <a:r>
                <a:rPr lang="fr-FR" dirty="0"/>
                <a:t>SIEG (Services d’Intérêt Economique Général)</a:t>
              </a:r>
              <a:endParaRPr dirty="0"/>
            </a:p>
          </p:txBody>
        </p:sp>
        <p:sp>
          <p:nvSpPr>
            <p:cNvPr id="22" name="ZoneTexte 21"/>
            <p:cNvSpPr txBox="1"/>
            <p:nvPr/>
          </p:nvSpPr>
          <p:spPr bwMode="auto">
            <a:xfrm>
              <a:off x="93050" y="293912"/>
              <a:ext cx="697274" cy="307777"/>
            </a:xfrm>
            <a:prstGeom prst="rect">
              <a:avLst/>
            </a:prstGeom>
            <a:solidFill>
              <a:srgbClr val="92D050"/>
            </a:solidFill>
          </p:spPr>
          <p:txBody>
            <a:bodyPr wrap="square" rtlCol="0">
              <a:spAutoFit/>
            </a:bodyPr>
            <a:lstStyle/>
            <a:p>
              <a:pPr algn="ctr">
                <a:defRPr/>
              </a:pPr>
              <a:r>
                <a:rPr lang="fr-FR" sz="1400" b="1" i="1" dirty="0">
                  <a:solidFill>
                    <a:schemeClr val="bg1"/>
                  </a:solidFill>
                </a:rPr>
                <a:t>2007</a:t>
              </a:r>
              <a:endParaRPr dirty="0"/>
            </a:p>
          </p:txBody>
        </p:sp>
        <p:sp>
          <p:nvSpPr>
            <p:cNvPr id="34" name="Ellipse 33"/>
            <p:cNvSpPr/>
            <p:nvPr/>
          </p:nvSpPr>
          <p:spPr bwMode="auto">
            <a:xfrm>
              <a:off x="3213033" y="60279"/>
              <a:ext cx="576934" cy="517904"/>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a:t>2</a:t>
              </a:r>
              <a:endParaRPr/>
            </a:p>
          </p:txBody>
        </p:sp>
        <p:sp>
          <p:nvSpPr>
            <p:cNvPr id="28" name="ZoneTexte 27"/>
            <p:cNvSpPr txBox="1"/>
            <p:nvPr/>
          </p:nvSpPr>
          <p:spPr bwMode="auto">
            <a:xfrm>
              <a:off x="66423" y="2374845"/>
              <a:ext cx="4145390" cy="1231106"/>
            </a:xfrm>
            <a:prstGeom prst="rect">
              <a:avLst/>
            </a:prstGeom>
            <a:noFill/>
          </p:spPr>
          <p:txBody>
            <a:bodyPr wrap="square" rtlCol="0">
              <a:spAutoFit/>
            </a:bodyPr>
            <a:lstStyle/>
            <a:p>
              <a:pPr marL="285750" indent="-285750">
                <a:buFont typeface="Arial"/>
                <a:buChar char="•"/>
                <a:defRPr/>
              </a:pPr>
              <a:r>
                <a:rPr lang="fr-FR" dirty="0"/>
                <a:t>Fait appel à l’épargne solidaire</a:t>
              </a:r>
            </a:p>
            <a:p>
              <a:pPr marL="285750" indent="-285750">
                <a:buFont typeface="Arial"/>
                <a:buChar char="•"/>
                <a:defRPr/>
              </a:pPr>
              <a:r>
                <a:rPr lang="fr-FR" dirty="0"/>
                <a:t>Sous contrôle de l’AMF</a:t>
              </a:r>
            </a:p>
            <a:p>
              <a:pPr marL="285750" indent="-285750">
                <a:buFont typeface="Arial"/>
                <a:buChar char="•"/>
                <a:defRPr/>
              </a:pPr>
              <a:r>
                <a:rPr lang="fr-FR" dirty="0"/>
                <a:t>Valeur de l’action : </a:t>
              </a:r>
              <a:r>
                <a:rPr lang="fr-FR" b="1" dirty="0"/>
                <a:t>104 €</a:t>
              </a:r>
              <a:endParaRPr dirty="0"/>
            </a:p>
            <a:p>
              <a:pPr algn="ctr">
                <a:defRPr/>
              </a:pPr>
              <a:r>
                <a:rPr lang="fr-FR" sz="2000" b="1" dirty="0"/>
                <a:t>Engagement à ne pas revendre</a:t>
              </a:r>
              <a:endParaRPr sz="2000" dirty="0"/>
            </a:p>
          </p:txBody>
        </p:sp>
      </p:grpSp>
      <p:grpSp>
        <p:nvGrpSpPr>
          <p:cNvPr id="38" name="Groupe 37"/>
          <p:cNvGrpSpPr/>
          <p:nvPr/>
        </p:nvGrpSpPr>
        <p:grpSpPr bwMode="auto">
          <a:xfrm>
            <a:off x="107504" y="3411934"/>
            <a:ext cx="4392488" cy="2599481"/>
            <a:chOff x="107504" y="3212976"/>
            <a:chExt cx="4119927" cy="2599481"/>
          </a:xfrm>
        </p:grpSpPr>
        <p:sp>
          <p:nvSpPr>
            <p:cNvPr id="31" name="Rectangle 5"/>
            <p:cNvSpPr/>
            <p:nvPr/>
          </p:nvSpPr>
          <p:spPr bwMode="auto">
            <a:xfrm>
              <a:off x="111833" y="3312938"/>
              <a:ext cx="3845439" cy="178211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800" b="1" dirty="0"/>
                <a:t>FONDATION </a:t>
              </a:r>
              <a:r>
                <a:rPr lang="fr-FR" sz="2800" b="1" dirty="0" err="1"/>
                <a:t>TdL</a:t>
              </a:r>
              <a:endParaRPr sz="2800" dirty="0"/>
            </a:p>
            <a:p>
              <a:pPr marL="342900" indent="-342900">
                <a:buFont typeface="Wingdings"/>
                <a:buChar char="§"/>
                <a:defRPr/>
              </a:pPr>
              <a:r>
                <a:rPr lang="fr-FR" dirty="0"/>
                <a:t>Reconnue utilité publique</a:t>
              </a:r>
              <a:endParaRPr dirty="0"/>
            </a:p>
            <a:p>
              <a:pPr marL="342900" indent="-342900">
                <a:buFont typeface="Wingdings"/>
                <a:buChar char="§"/>
                <a:defRPr/>
              </a:pPr>
              <a:r>
                <a:rPr lang="fr-FR" dirty="0"/>
                <a:t>Habilitée à recevoir dons &amp; legs</a:t>
              </a:r>
            </a:p>
            <a:p>
              <a:pPr marL="342900" indent="-342900">
                <a:buFont typeface="Wingdings"/>
                <a:buChar char="§"/>
                <a:defRPr/>
              </a:pPr>
              <a:r>
                <a:rPr lang="fr-FR" dirty="0"/>
                <a:t>Reçoit ou acquiert du foncier agricole</a:t>
              </a:r>
            </a:p>
            <a:p>
              <a:pPr marL="342900" indent="-342900">
                <a:buFont typeface="Wingdings"/>
                <a:buChar char="§"/>
                <a:defRPr/>
              </a:pPr>
              <a:r>
                <a:rPr lang="fr-FR" dirty="0"/>
                <a:t>Peut recevoir des subventions publiques d’investissement</a:t>
              </a:r>
              <a:endParaRPr dirty="0"/>
            </a:p>
          </p:txBody>
        </p:sp>
        <p:sp>
          <p:nvSpPr>
            <p:cNvPr id="23" name="ZoneTexte 22"/>
            <p:cNvSpPr txBox="1"/>
            <p:nvPr/>
          </p:nvSpPr>
          <p:spPr bwMode="auto">
            <a:xfrm>
              <a:off x="107504" y="3423103"/>
              <a:ext cx="697275" cy="307777"/>
            </a:xfrm>
            <a:prstGeom prst="rect">
              <a:avLst/>
            </a:prstGeom>
            <a:solidFill>
              <a:srgbClr val="92D050"/>
            </a:solidFill>
          </p:spPr>
          <p:txBody>
            <a:bodyPr wrap="square" rtlCol="0">
              <a:spAutoFit/>
            </a:bodyPr>
            <a:lstStyle/>
            <a:p>
              <a:pPr algn="ctr">
                <a:defRPr/>
              </a:pPr>
              <a:r>
                <a:rPr lang="fr-FR" sz="1400" b="1" i="1">
                  <a:solidFill>
                    <a:schemeClr val="bg1"/>
                  </a:solidFill>
                </a:rPr>
                <a:t>2009</a:t>
              </a:r>
              <a:endParaRPr/>
            </a:p>
          </p:txBody>
        </p:sp>
        <p:sp>
          <p:nvSpPr>
            <p:cNvPr id="33" name="Ellipse 32"/>
            <p:cNvSpPr/>
            <p:nvPr/>
          </p:nvSpPr>
          <p:spPr bwMode="auto">
            <a:xfrm>
              <a:off x="3202978" y="3212976"/>
              <a:ext cx="576934" cy="517904"/>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a:t>3</a:t>
              </a:r>
              <a:endParaRPr/>
            </a:p>
          </p:txBody>
        </p:sp>
        <p:sp>
          <p:nvSpPr>
            <p:cNvPr id="37" name="ZoneTexte 36"/>
            <p:cNvSpPr txBox="1"/>
            <p:nvPr/>
          </p:nvSpPr>
          <p:spPr bwMode="auto">
            <a:xfrm>
              <a:off x="138553" y="5135349"/>
              <a:ext cx="4088878" cy="677108"/>
            </a:xfrm>
            <a:prstGeom prst="rect">
              <a:avLst/>
            </a:prstGeom>
            <a:noFill/>
          </p:spPr>
          <p:txBody>
            <a:bodyPr wrap="square" rtlCol="0">
              <a:spAutoFit/>
            </a:bodyPr>
            <a:lstStyle/>
            <a:p>
              <a:pPr marL="285750" indent="-285750">
                <a:buFont typeface="Arial"/>
                <a:buChar char="•"/>
                <a:defRPr/>
              </a:pPr>
              <a:r>
                <a:rPr lang="fr-FR" dirty="0"/>
                <a:t>+ 9000 donateurs en 2021</a:t>
              </a:r>
            </a:p>
            <a:p>
              <a:pPr algn="ctr">
                <a:defRPr/>
              </a:pPr>
              <a:r>
                <a:rPr lang="fr-FR" sz="2000" b="1" dirty="0"/>
                <a:t>Inaliénabilité des biens reçus ou acquis</a:t>
              </a:r>
              <a:endParaRPr sz="2000" b="1" dirty="0"/>
            </a:p>
          </p:txBody>
        </p:sp>
      </p:grpSp>
      <p:sp>
        <p:nvSpPr>
          <p:cNvPr id="4" name="Espace réservé du numéro de diapositive 3"/>
          <p:cNvSpPr>
            <a:spLocks noGrp="1"/>
          </p:cNvSpPr>
          <p:nvPr>
            <p:ph type="sldNum" sz="quarter" idx="12"/>
          </p:nvPr>
        </p:nvSpPr>
        <p:spPr bwMode="auto"/>
        <p:txBody>
          <a:bodyPr/>
          <a:lstStyle/>
          <a:p>
            <a:pPr>
              <a:defRPr/>
            </a:pPr>
            <a:fld id="{95A332EA-909A-414B-BC7B-E27B0A2B850C}" type="slidenum">
              <a:rPr lang="fr-FR"/>
              <a:t>9</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Arial"/>
        <a:cs typeface="Arial"/>
      </a:majorFont>
      <a:minorFont>
        <a:latin typeface="Calibri"/>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3893</Words>
  <Application>Microsoft Office PowerPoint</Application>
  <DocSecurity>0</DocSecurity>
  <PresentationFormat>Affichage à l'écran (4:3)</PresentationFormat>
  <Paragraphs>448</Paragraphs>
  <Slides>23</Slides>
  <Notes>21</Notes>
  <HiddenSlides>0</HiddenSlides>
  <MMClips>0</MMClips>
  <ScaleCrop>false</ScaleCrop>
  <HeadingPairs>
    <vt:vector size="8" baseType="variant">
      <vt:variant>
        <vt:lpstr>Polices utilisées</vt:lpstr>
      </vt:variant>
      <vt:variant>
        <vt:i4>7</vt:i4>
      </vt:variant>
      <vt:variant>
        <vt:lpstr>Thème</vt:lpstr>
      </vt:variant>
      <vt:variant>
        <vt:i4>2</vt:i4>
      </vt:variant>
      <vt:variant>
        <vt:lpstr>Serveurs OLE incorporés</vt:lpstr>
      </vt:variant>
      <vt:variant>
        <vt:i4>1</vt:i4>
      </vt:variant>
      <vt:variant>
        <vt:lpstr>Titres des diapositives</vt:lpstr>
      </vt:variant>
      <vt:variant>
        <vt:i4>23</vt:i4>
      </vt:variant>
    </vt:vector>
  </HeadingPairs>
  <TitlesOfParts>
    <vt:vector size="33" baseType="lpstr">
      <vt:lpstr>Arial</vt:lpstr>
      <vt:lpstr>Calibri</vt:lpstr>
      <vt:lpstr>Calibri Light</vt:lpstr>
      <vt:lpstr>Franklin Gothic Book</vt:lpstr>
      <vt:lpstr>Gravur-Condensed</vt:lpstr>
      <vt:lpstr>Open Sans Light</vt:lpstr>
      <vt:lpstr>Wingdings</vt:lpstr>
      <vt:lpstr>Office Theme</vt:lpstr>
      <vt:lpstr>Thème Office</vt:lpstr>
      <vt:lpstr>Image bitmap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Terre de liens a été créé en 2003 par des hommes et des femmes provenant :  - du monde agricole - de l’économie sociale et solidaire - de l’éducation populaire  </vt:lpstr>
      <vt:lpstr>Présentation PowerPoint</vt:lpstr>
      <vt:lpstr>Cartographie des fermes  Terre de Liens </vt:lpstr>
      <vt:lpstr>Terre de Liens,  un mouvement citoyen</vt:lpstr>
      <vt:lpstr>Un réseau associatif  et une fédération nationale</vt:lpstr>
      <vt:lpstr>9 fermes  Terre de Liens en Île-de-France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Milly-La-Forêt</dc:title>
  <dc:subject/>
  <dc:creator>Lucie Sourice</dc:creator>
  <cp:keywords/>
  <dc:description/>
  <cp:lastModifiedBy>FNE IDF Comptabilité</cp:lastModifiedBy>
  <cp:revision>752</cp:revision>
  <dcterms:created xsi:type="dcterms:W3CDTF">2013-09-13T08:21:05Z</dcterms:created>
  <dcterms:modified xsi:type="dcterms:W3CDTF">2023-01-27T09:41:24Z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e0428da-ac0f-4a84-a429-a80e20cb35de_Enabled">
    <vt:lpwstr>True</vt:lpwstr>
  </property>
  <property fmtid="{D5CDD505-2E9C-101B-9397-08002B2CF9AE}" pid="3" name="MSIP_Label_ee0428da-ac0f-4a84-a429-a80e20cb35de_SiteId">
    <vt:lpwstr>80c03608-5f64-40bb-9c70-9394abe6011c</vt:lpwstr>
  </property>
  <property fmtid="{D5CDD505-2E9C-101B-9397-08002B2CF9AE}" pid="4" name="MSIP_Label_ee0428da-ac0f-4a84-a429-a80e20cb35de_Owner">
    <vt:lpwstr>vwjd708@dct.adt.local</vt:lpwstr>
  </property>
  <property fmtid="{D5CDD505-2E9C-101B-9397-08002B2CF9AE}" pid="5" name="MSIP_Label_ee0428da-ac0f-4a84-a429-a80e20cb35de_SetDate">
    <vt:lpwstr>2020-11-17T15:21:04.1680000Z</vt:lpwstr>
  </property>
  <property fmtid="{D5CDD505-2E9C-101B-9397-08002B2CF9AE}" pid="6" name="MSIP_Label_ee0428da-ac0f-4a84-a429-a80e20cb35de_Name">
    <vt:lpwstr>C1 - Interne</vt:lpwstr>
  </property>
  <property fmtid="{D5CDD505-2E9C-101B-9397-08002B2CF9AE}" pid="7" name="MSIP_Label_ee0428da-ac0f-4a84-a429-a80e20cb35de_Application">
    <vt:lpwstr>Microsoft Azure Information Protection</vt:lpwstr>
  </property>
  <property fmtid="{D5CDD505-2E9C-101B-9397-08002B2CF9AE}" pid="8" name="MSIP_Label_ee0428da-ac0f-4a84-a429-a80e20cb35de_ActionId">
    <vt:lpwstr>9dc69d68-af71-4d40-acaa-f5f8d6cb61ab</vt:lpwstr>
  </property>
  <property fmtid="{D5CDD505-2E9C-101B-9397-08002B2CF9AE}" pid="9" name="MSIP_Label_ee0428da-ac0f-4a84-a429-a80e20cb35de_Extended_MSFT_Method">
    <vt:lpwstr>Automatic</vt:lpwstr>
  </property>
  <property fmtid="{D5CDD505-2E9C-101B-9397-08002B2CF9AE}" pid="10" name="Sensitivity">
    <vt:lpwstr>C1 - Interne</vt:lpwstr>
  </property>
</Properties>
</file>